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media/image6.jpeg" ContentType="image/jpeg"/>
  <Override PartName="/ppt/media/image7.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8.jpeg" ContentType="image/jpeg"/>
  <Override PartName="/ppt/notesSlides/notesSlide21.xml" ContentType="application/vnd.openxmlformats-officedocument.presentationml.notesSlide+xml"/>
  <Override PartName="/ppt/media/image9.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10.jpe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E3CECE"/>
          </a:solidFill>
        </a:fill>
      </a:tcStyle>
    </a:wholeTbl>
    <a:band2H>
      <a:tcTxStyle b="def" i="def"/>
      <a:tcStyle>
        <a:tcBdr/>
        <a:fill>
          <a:solidFill>
            <a:srgbClr val="F1E8E8"/>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
          <a:latin typeface="Calibri"/>
          <a:ea typeface="Calibri"/>
          <a:cs typeface="Calibri"/>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Calibri"/>
          <a:ea typeface="Calibri"/>
          <a:cs typeface="Calibri"/>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Col>
    <a:la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lastRow>
    <a:firstRow>
      <a:tcTxStyle b="on" i="on">
        <a:font>
          <a:latin typeface="Calibri"/>
          <a:ea typeface="Calibri"/>
          <a:cs typeface="Calibri"/>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p:nvPr>
            <p:ph type="sldImg"/>
          </p:nvPr>
        </p:nvSpPr>
        <p:spPr>
          <a:xfrm>
            <a:off x="1143000" y="685800"/>
            <a:ext cx="4572000" cy="3429000"/>
          </a:xfrm>
          <a:prstGeom prst="rect">
            <a:avLst/>
          </a:prstGeom>
        </p:spPr>
        <p:txBody>
          <a:bodyPr/>
          <a:lstStyle/>
          <a:p>
            <a:pPr/>
          </a:p>
        </p:txBody>
      </p:sp>
      <p:sp>
        <p:nvSpPr>
          <p:cNvPr id="424" name="Shape 4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www.codinghorror.com/blog/2006/01/flattening-arrow-code.html"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 Id="rId3" Type="http://schemas.openxmlformats.org/officeDocument/2006/relationships/hyperlink" Target="http://kaczanowscy.pl/tomek/2010-01/apache-cxf-web-service-development-book-review"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 Id="rId3" Type="http://schemas.openxmlformats.org/officeDocument/2006/relationships/hyperlink" Target="http://kaczanowscy.pl/tomek/2010-01/apache-cxf-web-service-development-book-review"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 Id="rId3" Type="http://schemas.openxmlformats.org/officeDocument/2006/relationships/hyperlink" Target="http://kaczanowscy.pl/tomek/2010-01/apache-cxf-web-service-development-book-review" TargetMode="External"/></Relationships>

</file>

<file path=ppt/notesSlides/_rels/notesSlide25.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 Id="rId3" Type="http://schemas.openxmlformats.org/officeDocument/2006/relationships/hyperlink" Target="http://kaczanowscy.pl/tomek/2010-01/apache-cxf-web-service-development-book-review" TargetMode="External"/></Relationships>

</file>

<file path=ppt/notesSlides/_rels/notesSlide28.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 Id="rId3" Type="http://schemas.openxmlformats.org/officeDocument/2006/relationships/hyperlink" Target="http://kaczanowscy.pl/tomek/2010-01/apache-cxf-web-service-development-book-review" TargetMode="External"/></Relationships>

</file>

<file path=ppt/notesSlides/_rels/notesSlide36.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 Id="rId3" Type="http://schemas.openxmlformats.org/officeDocument/2006/relationships/hyperlink" Target="http://kaczanowscy.pl/tomek/2010-01/apache-cxf-web-service-development-book-review" TargetMode="External"/></Relationships>

</file>

<file path=ppt/notesSlides/_rels/notesSlide37.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If you find a mess on the ground, you clean it up regardless of who might have made the mess. You intentionally improve the environment for the next group of campers. ”Always leave the campground cleaner than you found it."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defTabSz="914400">
              <a:lnSpc>
                <a:spcPct val="90000"/>
              </a:lnSpc>
              <a:spcBef>
                <a:spcPts val="400"/>
              </a:spcBef>
              <a:defRPr sz="1200">
                <a:latin typeface="Calibri"/>
                <a:ea typeface="Calibri"/>
                <a:cs typeface="Calibri"/>
                <a:sym typeface="Calibri"/>
              </a:defRPr>
            </a:pPr>
            <a:r>
              <a:rPr u="sng">
                <a:solidFill>
                  <a:srgbClr val="0000FF"/>
                </a:solidFill>
                <a:uFill>
                  <a:solidFill>
                    <a:srgbClr val="0000FF"/>
                  </a:solidFill>
                </a:uFill>
                <a:hlinkClick r:id="rId3" invalidUrl="" action="" tgtFrame="" tooltip="" history="1" highlightClick="0" endSnd="0"/>
              </a:rPr>
              <a:t>http://www.codinghorror.com/blog/2006/01/flattening-arrow-code.html</a:t>
            </a:r>
          </a:p>
          <a:p>
            <a:pPr defTabSz="914400">
              <a:lnSpc>
                <a:spcPct val="90000"/>
              </a:lnSpc>
              <a:spcBef>
                <a:spcPts val="400"/>
              </a:spcBef>
              <a:defRPr sz="1200">
                <a:latin typeface="Calibri"/>
                <a:ea typeface="Calibri"/>
                <a:cs typeface="Calibri"/>
                <a:sym typeface="Calibri"/>
              </a:defRPr>
            </a:pPr>
          </a:p>
          <a:p>
            <a:pPr defTabSz="914400">
              <a:lnSpc>
                <a:spcPct val="90000"/>
              </a:lnSpc>
              <a:spcBef>
                <a:spcPts val="400"/>
              </a:spcBef>
              <a:defRPr sz="1200">
                <a:latin typeface="Calibri"/>
                <a:ea typeface="Calibri"/>
                <a:cs typeface="Calibri"/>
                <a:sym typeface="Calibri"/>
              </a:defRPr>
            </a:pPr>
            <a:r>
              <a:t>\Where appropriate, I flatten that arrow code by doing the following:</a:t>
            </a:r>
          </a:p>
          <a:p>
            <a:pPr defTabSz="914400">
              <a:lnSpc>
                <a:spcPct val="90000"/>
              </a:lnSpc>
              <a:spcBef>
                <a:spcPts val="400"/>
              </a:spcBef>
              <a:defRPr sz="1200">
                <a:latin typeface="Calibri"/>
                <a:ea typeface="Calibri"/>
                <a:cs typeface="Calibri"/>
                <a:sym typeface="Calibri"/>
              </a:defRPr>
            </a:pPr>
            <a:r>
              <a:rPr b="1"/>
              <a:t>Replace conditions with guard clauses.</a:t>
            </a:r>
            <a:r>
              <a:t> This code..</a:t>
            </a:r>
          </a:p>
          <a:p>
            <a:pPr defTabSz="914400">
              <a:lnSpc>
                <a:spcPct val="90000"/>
              </a:lnSpc>
              <a:spcBef>
                <a:spcPts val="400"/>
              </a:spcBef>
              <a:defRPr sz="1200">
                <a:latin typeface="Calibri"/>
                <a:ea typeface="Calibri"/>
                <a:cs typeface="Calibri"/>
                <a:sym typeface="Calibri"/>
              </a:defRPr>
            </a:pPr>
            <a:r>
              <a:t>if (SomeNecessaryCondition) { // function body code } .. works better as a guard clause:</a:t>
            </a:r>
          </a:p>
          <a:p>
            <a:pPr defTabSz="914400">
              <a:lnSpc>
                <a:spcPct val="90000"/>
              </a:lnSpc>
              <a:spcBef>
                <a:spcPts val="400"/>
              </a:spcBef>
              <a:defRPr sz="1200">
                <a:latin typeface="Calibri"/>
                <a:ea typeface="Calibri"/>
                <a:cs typeface="Calibri"/>
                <a:sym typeface="Calibri"/>
              </a:defRPr>
            </a:pPr>
            <a:r>
              <a:t>if (!SomeNecessaryCondition) { throw new RequiredConditionMissingException; } // function body code </a:t>
            </a:r>
          </a:p>
          <a:p>
            <a:pPr defTabSz="914400">
              <a:lnSpc>
                <a:spcPct val="90000"/>
              </a:lnSpc>
              <a:spcBef>
                <a:spcPts val="400"/>
              </a:spcBef>
              <a:defRPr sz="1200">
                <a:latin typeface="Calibri"/>
                <a:ea typeface="Calibri"/>
                <a:cs typeface="Calibri"/>
                <a:sym typeface="Calibri"/>
              </a:defRPr>
            </a:pPr>
            <a:r>
              <a:rPr b="1"/>
              <a:t>Decompose conditional blocks into seperate functions.</a:t>
            </a:r>
            <a:r>
              <a:t> In the above example, we're in a do..while loop which could be decomposed:</a:t>
            </a:r>
          </a:p>
          <a:p>
            <a:pPr defTabSz="914400">
              <a:lnSpc>
                <a:spcPct val="90000"/>
              </a:lnSpc>
              <a:spcBef>
                <a:spcPts val="400"/>
              </a:spcBef>
              <a:defRPr sz="1200">
                <a:latin typeface="Calibri"/>
                <a:ea typeface="Calibri"/>
                <a:cs typeface="Calibri"/>
                <a:sym typeface="Calibri"/>
              </a:defRPr>
            </a:pPr>
            <a:r>
              <a:t>do { ValidateRowAttribute(drc[rowIdx]); rowIdx++; } while(rowIdx &lt; rowCount &amp;&amp; GetIdAsInt32(drc[rowIdx]) == Id); </a:t>
            </a:r>
          </a:p>
          <a:p>
            <a:pPr defTabSz="914400">
              <a:lnSpc>
                <a:spcPct val="90000"/>
              </a:lnSpc>
              <a:spcBef>
                <a:spcPts val="400"/>
              </a:spcBef>
              <a:defRPr sz="1200">
                <a:latin typeface="Calibri"/>
                <a:ea typeface="Calibri"/>
                <a:cs typeface="Calibri"/>
                <a:sym typeface="Calibri"/>
              </a:defRPr>
            </a:pPr>
            <a:r>
              <a:rPr b="1"/>
              <a:t>Convert negative checks into positive checks.</a:t>
            </a:r>
            <a:r>
              <a:t> As a broad rule, I prefer to put the positive comparison first and let the negative comparison fall out naturally into the else clause. I think this reads a lot better and, more importantly, avoids the "I ain't not doing that" syndrome:</a:t>
            </a:r>
          </a:p>
          <a:p>
            <a:pPr defTabSz="914400">
              <a:lnSpc>
                <a:spcPct val="90000"/>
              </a:lnSpc>
              <a:spcBef>
                <a:spcPts val="400"/>
              </a:spcBef>
              <a:defRPr sz="1200">
                <a:latin typeface="Calibri"/>
                <a:ea typeface="Calibri"/>
                <a:cs typeface="Calibri"/>
                <a:sym typeface="Calibri"/>
              </a:defRPr>
            </a:pPr>
            <a:r>
              <a:t>if (Attributes[attrVal.AttributeClassId] is ArrayList) { // do stuff } else { // do stuff } </a:t>
            </a:r>
          </a:p>
          <a:p>
            <a:pPr defTabSz="914400">
              <a:lnSpc>
                <a:spcPct val="90000"/>
              </a:lnSpc>
              <a:spcBef>
                <a:spcPts val="400"/>
              </a:spcBef>
              <a:defRPr sz="1200">
                <a:latin typeface="Calibri"/>
                <a:ea typeface="Calibri"/>
                <a:cs typeface="Calibri"/>
                <a:sym typeface="Calibri"/>
              </a:defRPr>
            </a:pPr>
            <a:r>
              <a:rPr b="1"/>
              <a:t>Always opportunistically return as soon as possible from the function.</a:t>
            </a:r>
            <a:r>
              <a:t> Once your work is done, get the heck out of there! This isn't always possible -- you might have resources you need to clean up. But whatever you do, you have to abandon the ill-conceived idea that there should only be one exit point at the bottom of the function.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A method returns a special code to indicate an error.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You are throwing an exception on a condition the caller could have checked first.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ph type="sldImg"/>
          </p:nvPr>
        </p:nvSpPr>
        <p:spPr>
          <a:prstGeom prst="rect">
            <a:avLst/>
          </a:prstGeom>
        </p:spPr>
        <p:txBody>
          <a:bodyPr/>
          <a:lstStyle/>
          <a:p>
            <a:pPr/>
          </a:p>
        </p:txBody>
      </p:sp>
      <p:sp>
        <p:nvSpPr>
          <p:cNvPr id="584" name="Shape 584"/>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The catch block here does nothing useful. In fact, it hides useful information if the program were to crash. If you don't catch the exception, you get a traceback. If you do catch it you get much less. Plus, it takes up 5 lines, and it makes the method almost twice as big as it needs to be. Doing without is just a lot better.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r>
              <a:t>Logging exception stack trace multiple times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This bad example comes from </a:t>
            </a:r>
            <a:r>
              <a:rPr u="sng">
                <a:solidFill>
                  <a:srgbClr val="0000FF"/>
                </a:solidFill>
                <a:uFill>
                  <a:solidFill>
                    <a:srgbClr val="0000FF"/>
                  </a:solidFill>
                </a:uFill>
                <a:hlinkClick r:id="rId3" invalidUrl="" action="" tgtFrame="" tooltip="" history="1" highlightClick="0" endSnd="0"/>
              </a:rPr>
              <a:t>Apache CXF Web Service Development</a:t>
            </a:r>
            <a:r>
              <a:t> book by Naveen Balani and Rajeev Hathi.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a:p>
        </p:txBody>
      </p:sp>
      <p:sp>
        <p:nvSpPr>
          <p:cNvPr id="627" name="Shape 627"/>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With certain algorithms, the measure indicates multi-dimensional array processing. The industry standards are typically 4, 2 &amp; 2 for the constructs listed.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 name="Shape 631"/>
          <p:cNvSpPr/>
          <p:nvPr>
            <p:ph type="sldImg"/>
          </p:nvPr>
        </p:nvSpPr>
        <p:spPr>
          <a:prstGeom prst="rect">
            <a:avLst/>
          </a:prstGeom>
        </p:spPr>
        <p:txBody>
          <a:bodyPr/>
          <a:lstStyle/>
          <a:p>
            <a:pPr/>
          </a:p>
        </p:txBody>
      </p:sp>
      <p:sp>
        <p:nvSpPr>
          <p:cNvPr id="632" name="Shape 632"/>
          <p:cNvSpPr/>
          <p:nvPr>
            <p:ph type="body" sz="quarter" idx="1"/>
          </p:nvPr>
        </p:nvSpPr>
        <p:spPr>
          <a:prstGeom prst="rect">
            <a:avLst/>
          </a:prstGeom>
        </p:spPr>
        <p:txBody>
          <a:bodyPr/>
          <a:lstStyle/>
          <a:p>
            <a:pPr/>
            <a:r>
              <a:t>Use of String literals in multiple classes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sldImg"/>
          </p:nvPr>
        </p:nvSpPr>
        <p:spPr>
          <a:prstGeom prst="rect">
            <a:avLst/>
          </a:prstGeom>
        </p:spPr>
        <p:txBody>
          <a:bodyPr/>
          <a:lstStyle/>
          <a:p>
            <a:pPr/>
          </a:p>
        </p:txBody>
      </p:sp>
      <p:sp>
        <p:nvSpPr>
          <p:cNvPr id="649" name="Shape 649"/>
          <p:cNvSpPr/>
          <p:nvPr>
            <p:ph type="body" sz="quarter" idx="1"/>
          </p:nvPr>
        </p:nvSpPr>
        <p:spPr>
          <a:prstGeom prst="rect">
            <a:avLst/>
          </a:prstGeom>
        </p:spPr>
        <p:txBody>
          <a:bodyPr/>
          <a:lstStyle/>
          <a:p>
            <a:pPr/>
            <a:r>
              <a:t>Define a constant in the class that uses it the most</a:t>
            </a:r>
          </a:p>
          <a:p>
            <a:pPr/>
            <a:r>
              <a:t>Even in a domain entity class</a:t>
            </a:r>
          </a:p>
          <a:p>
            <a:pPr/>
          </a:p>
          <a:p>
            <a:pPr/>
            <a:r>
              <a:t>The same for enums </a:t>
            </a:r>
          </a:p>
          <a:p>
            <a:pPr/>
            <a:r>
              <a:t>Next to that class or even nested inside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6" name="Shape 656"/>
          <p:cNvSpPr/>
          <p:nvPr>
            <p:ph type="sldImg"/>
          </p:nvPr>
        </p:nvSpPr>
        <p:spPr>
          <a:prstGeom prst="rect">
            <a:avLst/>
          </a:prstGeom>
        </p:spPr>
        <p:txBody>
          <a:bodyPr/>
          <a:lstStyle/>
          <a:p>
            <a:pPr/>
          </a:p>
        </p:txBody>
      </p:sp>
      <p:sp>
        <p:nvSpPr>
          <p:cNvPr id="657" name="Shape 657"/>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This bad example comes from </a:t>
            </a:r>
            <a:r>
              <a:rPr u="sng">
                <a:solidFill>
                  <a:srgbClr val="0000FF"/>
                </a:solidFill>
                <a:uFill>
                  <a:solidFill>
                    <a:srgbClr val="0000FF"/>
                  </a:solidFill>
                </a:uFill>
                <a:hlinkClick r:id="rId3" invalidUrl="" action="" tgtFrame="" tooltip="" history="1" highlightClick="0" endSnd="0"/>
              </a:rPr>
              <a:t>Apache CXF Web Service Development</a:t>
            </a:r>
            <a:r>
              <a:t> book by Naveen Balani and Rajeev Hathi.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rPr b="1"/>
              <a:t>Commented out code.</a:t>
            </a:r>
            <a:r>
              <a:t> I realize that this one is a lot of people favorite thing to do, but it is always wrong.</a:t>
            </a:r>
          </a:p>
          <a:p>
            <a:pPr defTabSz="914400">
              <a:lnSpc>
                <a:spcPct val="100000"/>
              </a:lnSpc>
              <a:spcBef>
                <a:spcPts val="400"/>
              </a:spcBef>
              <a:defRPr sz="1200">
                <a:latin typeface="Calibri"/>
                <a:ea typeface="Calibri"/>
                <a:cs typeface="Calibri"/>
                <a:sym typeface="Calibri"/>
              </a:defRPr>
            </a:pPr>
            <a:r>
              <a:t>We are in an age when it is easy to setup a source code versioning system. If code is worth keeping, then check it in, it is saved now and forever. If you want to replace it with a new version delete it:</a:t>
            </a:r>
          </a:p>
          <a:p>
            <a:pPr defTabSz="914400">
              <a:lnSpc>
                <a:spcPct val="100000"/>
              </a:lnSpc>
              <a:spcBef>
                <a:spcPts val="400"/>
              </a:spcBef>
              <a:defRPr sz="1200">
                <a:latin typeface="Calibri"/>
                <a:ea typeface="Calibri"/>
                <a:cs typeface="Calibri"/>
                <a:sym typeface="Calibri"/>
              </a:defRPr>
            </a:pPr>
            <a:r>
              <a:t>The old version will be around if you need it.</a:t>
            </a:r>
          </a:p>
          <a:p>
            <a:pPr defTabSz="914400">
              <a:lnSpc>
                <a:spcPct val="100000"/>
              </a:lnSpc>
              <a:spcBef>
                <a:spcPts val="400"/>
              </a:spcBef>
              <a:defRPr sz="1200">
                <a:latin typeface="Calibri"/>
                <a:ea typeface="Calibri"/>
                <a:cs typeface="Calibri"/>
                <a:sym typeface="Calibri"/>
              </a:defRPr>
            </a:pPr>
            <a:r>
              <a:t>Commented out code makes code hard to read since it still looks like code, and takes up the same space as real code. </a:t>
            </a:r>
          </a:p>
          <a:p>
            <a:pPr defTabSz="914400">
              <a:lnSpc>
                <a:spcPct val="100000"/>
              </a:lnSpc>
              <a:spcBef>
                <a:spcPts val="400"/>
              </a:spcBef>
              <a:defRPr sz="1200">
                <a:latin typeface="Calibri"/>
                <a:ea typeface="Calibri"/>
                <a:cs typeface="Calibri"/>
                <a:sym typeface="Calibri"/>
              </a:defRPr>
            </a:pPr>
            <a:r>
              <a:t>After a few changes to the original code, the commented out version is way out of date </a:t>
            </a:r>
          </a:p>
          <a:p>
            <a:pPr defTabSz="914400">
              <a:lnSpc>
                <a:spcPct val="100000"/>
              </a:lnSpc>
              <a:spcBef>
                <a:spcPts val="400"/>
              </a:spcBef>
              <a:defRPr sz="1200">
                <a:latin typeface="Calibri"/>
                <a:ea typeface="Calibri"/>
                <a:cs typeface="Calibri"/>
                <a:sym typeface="Calibri"/>
              </a:defRPr>
            </a:pPr>
            <a:r>
              <a:t>I once saw a function that had over a hundred lines of commented out code, when I removed the commented out code, it was only 2 lines long.</a:t>
            </a:r>
          </a:p>
          <a:p>
            <a:pPr defTabSz="914400">
              <a:lnSpc>
                <a:spcPct val="100000"/>
              </a:lnSpc>
              <a:spcBef>
                <a:spcPts val="400"/>
              </a:spcBef>
              <a:defRPr sz="1200">
                <a:latin typeface="Calibri"/>
                <a:ea typeface="Calibri"/>
                <a:cs typeface="Calibri"/>
                <a:sym typeface="Calibri"/>
              </a:defRPr>
            </a:pPr>
            <a:r>
              <a:t>Sometimes we comment out code during debugging and development. This is OK, just make sure to delete it before it is checked in.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One simple approach that's suggested quite often as a way to improve people's code is to disable the paste function on every developer machine. While the idea may be a little over the top, the basic thought is sound. If you have a snippet of, say, 7 lines of code that do one thing, and you want to do it again to a different set of variables, don't copy and paste the code. Instead, make a function (or a method, if you're stuck with Java). </a:t>
            </a:r>
          </a:p>
          <a:p>
            <a:pPr defTabSz="914400">
              <a:lnSpc>
                <a:spcPct val="100000"/>
              </a:lnSpc>
              <a:spcBef>
                <a:spcPts val="400"/>
              </a:spcBef>
              <a:defRPr sz="1200">
                <a:latin typeface="Calibri"/>
                <a:ea typeface="Calibri"/>
                <a:cs typeface="Calibri"/>
                <a:sym typeface="Calibri"/>
              </a:defRPr>
            </a:pPr>
            <a:r>
              <a:t>There are several reasons for this. One is simple brevity. Another is that it makes your code much easier to read, since you would effectively be replacing 14 lines of code with just 2. This would obviously be at the expense of an additional function/method, but since these stand alone and isolated from the rest of the code, their impact on readability is very low. The main reason, however, is that by doing this you make life much easier for yourself. Even if this is a one-time script, you are still going to change the code around. This is easier if it's broken up into parts, like functions/methods.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7" name="Shape 677"/>
          <p:cNvSpPr/>
          <p:nvPr>
            <p:ph type="sldImg"/>
          </p:nvPr>
        </p:nvSpPr>
        <p:spPr>
          <a:prstGeom prst="rect">
            <a:avLst/>
          </a:prstGeom>
        </p:spPr>
        <p:txBody>
          <a:bodyPr/>
          <a:lstStyle/>
          <a:p>
            <a:pPr/>
          </a:p>
        </p:txBody>
      </p:sp>
      <p:sp>
        <p:nvSpPr>
          <p:cNvPr id="678" name="Shape 678"/>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A shorter method is easier to read, easier to understand, and easier to troubleshoot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Shape 687"/>
          <p:cNvSpPr/>
          <p:nvPr>
            <p:ph type="sldImg"/>
          </p:nvPr>
        </p:nvSpPr>
        <p:spPr>
          <a:prstGeom prst="rect">
            <a:avLst/>
          </a:prstGeom>
        </p:spPr>
        <p:txBody>
          <a:bodyPr/>
          <a:lstStyle/>
          <a:p>
            <a:pPr/>
          </a:p>
        </p:txBody>
      </p:sp>
      <p:sp>
        <p:nvSpPr>
          <p:cNvPr id="688" name="Shape 688"/>
          <p:cNvSpPr/>
          <p:nvPr>
            <p:ph type="body" sz="quarter" idx="1"/>
          </p:nvPr>
        </p:nvSpPr>
        <p:spPr>
          <a:prstGeom prst="rect">
            <a:avLst/>
          </a:prstGeom>
        </p:spPr>
        <p:txBody>
          <a:bodyPr/>
          <a:lstStyle>
            <a:lvl1pPr defTabSz="914400">
              <a:lnSpc>
                <a:spcPct val="100000"/>
              </a:lnSpc>
              <a:spcBef>
                <a:spcPts val="400"/>
              </a:spcBef>
              <a:defRPr b="1" sz="1200">
                <a:latin typeface="Arial"/>
                <a:ea typeface="Arial"/>
                <a:cs typeface="Arial"/>
                <a:sym typeface="Arial"/>
              </a:defRPr>
            </a:lvl1pPr>
          </a:lstStyle>
          <a:p>
            <a:pPr/>
            <a:r>
              <a:t>nu ne pierdem in detalii: ramanem focusati pe design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The main cause of the long methods is usually the temporary variable declaration</a:t>
            </a:r>
          </a:p>
          <a:p>
            <a:pPr defTabSz="914400">
              <a:lnSpc>
                <a:spcPct val="100000"/>
              </a:lnSpc>
              <a:spcBef>
                <a:spcPts val="400"/>
              </a:spcBef>
              <a:defRPr sz="1200">
                <a:latin typeface="Calibri"/>
                <a:ea typeface="Calibri"/>
                <a:cs typeface="Calibri"/>
                <a:sym typeface="Calibri"/>
              </a:defRPr>
            </a:pPr>
            <a:r>
              <a:t>which assigns value only once. These temporary variables are usually not of much use as</a:t>
            </a:r>
          </a:p>
          <a:p>
            <a:pPr defTabSz="914400">
              <a:lnSpc>
                <a:spcPct val="100000"/>
              </a:lnSpc>
              <a:spcBef>
                <a:spcPts val="400"/>
              </a:spcBef>
              <a:defRPr sz="1200">
                <a:latin typeface="Calibri"/>
                <a:ea typeface="Calibri"/>
                <a:cs typeface="Calibri"/>
                <a:sym typeface="Calibri"/>
              </a:defRPr>
            </a:pPr>
            <a:r>
              <a:t>their scope is only inside the method. Thus the right hand side of these variables can be</a:t>
            </a:r>
          </a:p>
          <a:p>
            <a:pPr defTabSz="914400">
              <a:lnSpc>
                <a:spcPct val="100000"/>
              </a:lnSpc>
              <a:spcBef>
                <a:spcPts val="400"/>
              </a:spcBef>
              <a:defRPr sz="1200">
                <a:latin typeface="Calibri"/>
                <a:ea typeface="Calibri"/>
                <a:cs typeface="Calibri"/>
                <a:sym typeface="Calibri"/>
              </a:defRPr>
            </a:pPr>
            <a:r>
              <a:t>extracted into individual methods and the variable can be declared as final making it easier to</a:t>
            </a:r>
          </a:p>
          <a:p>
            <a:pPr defTabSz="914400">
              <a:lnSpc>
                <a:spcPct val="100000"/>
              </a:lnSpc>
              <a:spcBef>
                <a:spcPts val="400"/>
              </a:spcBef>
              <a:defRPr sz="1200">
                <a:latin typeface="Calibri"/>
                <a:ea typeface="Calibri"/>
                <a:cs typeface="Calibri"/>
                <a:sym typeface="Calibri"/>
              </a:defRPr>
            </a:pPr>
            <a:r>
              <a:t>apply “Extract Method.”</a:t>
            </a:r>
          </a:p>
          <a:p>
            <a:pPr defTabSz="914400">
              <a:lnSpc>
                <a:spcPct val="100000"/>
              </a:lnSpc>
              <a:spcBef>
                <a:spcPts val="400"/>
              </a:spcBef>
              <a:defRPr sz="1200">
                <a:latin typeface="Calibri"/>
                <a:ea typeface="Calibri"/>
                <a:cs typeface="Calibri"/>
                <a:sym typeface="Calibri"/>
              </a:defRPr>
            </a:pPr>
          </a:p>
          <a:p>
            <a:pPr defTabSz="914400">
              <a:lnSpc>
                <a:spcPct val="100000"/>
              </a:lnSpc>
              <a:spcBef>
                <a:spcPts val="400"/>
              </a:spcBef>
              <a:defRPr sz="1200">
                <a:latin typeface="Calibri"/>
                <a:ea typeface="Calibri"/>
                <a:cs typeface="Calibri"/>
                <a:sym typeface="Calibri"/>
              </a:defRPr>
            </a:pPr>
            <a:r>
              <a:t>In the above example the </a:t>
            </a:r>
            <a:r>
              <a:rPr i="1"/>
              <a:t>basePrice and the discountedFactor both are the temporary</a:t>
            </a:r>
            <a:endParaRPr i="1"/>
          </a:p>
          <a:p>
            <a:pPr defTabSz="914400">
              <a:lnSpc>
                <a:spcPct val="100000"/>
              </a:lnSpc>
              <a:spcBef>
                <a:spcPts val="400"/>
              </a:spcBef>
              <a:defRPr sz="1200">
                <a:latin typeface="Calibri"/>
                <a:ea typeface="Calibri"/>
                <a:cs typeface="Calibri"/>
                <a:sym typeface="Calibri"/>
              </a:defRPr>
            </a:pPr>
            <a:r>
              <a:t>variables in </a:t>
            </a:r>
            <a:r>
              <a:rPr i="1"/>
              <a:t>getPrice method. These variable declarations and assignments are replaced by</a:t>
            </a:r>
            <a:endParaRPr i="1"/>
          </a:p>
          <a:p>
            <a:pPr defTabSz="914400">
              <a:lnSpc>
                <a:spcPct val="100000"/>
              </a:lnSpc>
              <a:spcBef>
                <a:spcPts val="400"/>
              </a:spcBef>
              <a:defRPr sz="1200">
                <a:latin typeface="Calibri"/>
                <a:ea typeface="Calibri"/>
                <a:cs typeface="Calibri"/>
                <a:sym typeface="Calibri"/>
              </a:defRPr>
            </a:pPr>
            <a:r>
              <a:t>creating individual methods which are used as and when required in the method.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Shape 706"/>
          <p:cNvSpPr/>
          <p:nvPr>
            <p:ph type="sldImg"/>
          </p:nvPr>
        </p:nvSpPr>
        <p:spPr>
          <a:prstGeom prst="rect">
            <a:avLst/>
          </a:prstGeom>
        </p:spPr>
        <p:txBody>
          <a:bodyPr/>
          <a:lstStyle/>
          <a:p>
            <a:pPr/>
          </a:p>
        </p:txBody>
      </p:sp>
      <p:sp>
        <p:nvSpPr>
          <p:cNvPr id="707" name="Shape 707"/>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This bad example comes from </a:t>
            </a:r>
            <a:r>
              <a:rPr u="sng">
                <a:solidFill>
                  <a:srgbClr val="0000FF"/>
                </a:solidFill>
                <a:uFill>
                  <a:solidFill>
                    <a:srgbClr val="0000FF"/>
                  </a:solidFill>
                </a:uFill>
                <a:hlinkClick r:id="rId3" invalidUrl="" action="" tgtFrame="" tooltip="" history="1" highlightClick="0" endSnd="0"/>
              </a:rPr>
              <a:t>Apache CXF Web Service Development</a:t>
            </a:r>
            <a:r>
              <a:t> book by Naveen Balani and Rajeev Hathi.</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2" name="Shape 722"/>
          <p:cNvSpPr/>
          <p:nvPr>
            <p:ph type="sldImg"/>
          </p:nvPr>
        </p:nvSpPr>
        <p:spPr>
          <a:prstGeom prst="rect">
            <a:avLst/>
          </a:prstGeom>
        </p:spPr>
        <p:txBody>
          <a:bodyPr/>
          <a:lstStyle/>
          <a:p>
            <a:pPr/>
          </a:p>
        </p:txBody>
      </p:sp>
      <p:sp>
        <p:nvSpPr>
          <p:cNvPr id="723" name="Shape 723"/>
          <p:cNvSpPr/>
          <p:nvPr>
            <p:ph type="body" sz="quarter" idx="1"/>
          </p:nvPr>
        </p:nvSpPr>
        <p:spPr>
          <a:prstGeom prst="rect">
            <a:avLst/>
          </a:prstGeom>
        </p:spPr>
        <p:txBody>
          <a:bodyPr/>
          <a:lstStyle/>
          <a:p>
            <a:pPr defTabSz="914400">
              <a:lnSpc>
                <a:spcPct val="100000"/>
              </a:lnSpc>
              <a:spcBef>
                <a:spcPts val="400"/>
              </a:spcBef>
              <a:defRPr b="1" sz="1200">
                <a:latin typeface="Arial"/>
                <a:ea typeface="Arial"/>
                <a:cs typeface="Arial"/>
                <a:sym typeface="Arial"/>
              </a:defRPr>
            </a:pPr>
            <a:r>
              <a:t>Same Goal: the code should speak for itself</a:t>
            </a:r>
          </a:p>
          <a:p>
            <a:pPr defTabSz="914400">
              <a:lnSpc>
                <a:spcPct val="100000"/>
              </a:lnSpc>
              <a:spcBef>
                <a:spcPts val="400"/>
              </a:spcBef>
              <a:defRPr b="1" sz="1200">
                <a:latin typeface="Arial"/>
                <a:ea typeface="Arial"/>
                <a:cs typeface="Arial"/>
                <a:sym typeface="Arial"/>
              </a:defRPr>
            </a:pPr>
            <a:r>
              <a:t>The reader shouldn't have to look at the function definition nor to its usages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0" name="Shape 740"/>
          <p:cNvSpPr/>
          <p:nvPr>
            <p:ph type="sldImg"/>
          </p:nvPr>
        </p:nvSpPr>
        <p:spPr>
          <a:prstGeom prst="rect">
            <a:avLst/>
          </a:prstGeom>
        </p:spPr>
        <p:txBody>
          <a:bodyPr/>
          <a:lstStyle/>
          <a:p>
            <a:pPr/>
          </a:p>
        </p:txBody>
      </p:sp>
      <p:sp>
        <p:nvSpPr>
          <p:cNvPr id="741" name="Shape 74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rPr>
                <a:latin typeface="Comic Sans MS"/>
                <a:ea typeface="Comic Sans MS"/>
                <a:cs typeface="Comic Sans MS"/>
                <a:sym typeface="Comic Sans MS"/>
              </a:rPr>
              <a:t>loudly proclaiming that this function does more than one thing. It does one thing if the flag is true and another if the flag is false!</a:t>
            </a:r>
          </a:p>
          <a:p>
            <a:pPr defTabSz="914400">
              <a:lnSpc>
                <a:spcPct val="100000"/>
              </a:lnSpc>
              <a:spcBef>
                <a:spcPts val="400"/>
              </a:spcBef>
              <a:defRPr sz="1200">
                <a:latin typeface="Calibri"/>
                <a:ea typeface="Calibri"/>
                <a:cs typeface="Calibri"/>
                <a:sym typeface="Calibri"/>
              </a:defRPr>
            </a:pPr>
          </a:p>
          <a:p>
            <a:pPr defTabSz="914400">
              <a:lnSpc>
                <a:spcPct val="100000"/>
              </a:lnSpc>
              <a:spcBef>
                <a:spcPts val="400"/>
              </a:spcBef>
              <a:defRPr sz="1200">
                <a:latin typeface="Calibri"/>
                <a:ea typeface="Calibri"/>
                <a:cs typeface="Calibri"/>
                <a:sym typeface="Calibri"/>
              </a:defRPr>
            </a:pPr>
            <a:r>
              <a:t>Boolean arguments loudly declare that the function does more than one thing. They are</a:t>
            </a:r>
          </a:p>
          <a:p>
            <a:pPr defTabSz="914400">
              <a:lnSpc>
                <a:spcPct val="100000"/>
              </a:lnSpc>
              <a:spcBef>
                <a:spcPts val="400"/>
              </a:spcBef>
              <a:defRPr sz="1200">
                <a:latin typeface="Calibri"/>
                <a:ea typeface="Calibri"/>
                <a:cs typeface="Calibri"/>
                <a:sym typeface="Calibri"/>
              </a:defRPr>
            </a:pPr>
            <a:r>
              <a:t>confusing and should be eliminated.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a:pPr/>
          </a:p>
        </p:txBody>
      </p:sp>
      <p:sp>
        <p:nvSpPr>
          <p:cNvPr id="749" name="Shape 749"/>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This bad example comes from </a:t>
            </a:r>
            <a:r>
              <a:rPr u="sng">
                <a:solidFill>
                  <a:srgbClr val="0000FF"/>
                </a:solidFill>
                <a:uFill>
                  <a:solidFill>
                    <a:srgbClr val="0000FF"/>
                  </a:solidFill>
                </a:uFill>
                <a:hlinkClick r:id="rId3" invalidUrl="" action="" tgtFrame="" tooltip="" history="1" highlightClick="0" endSnd="0"/>
              </a:rPr>
              <a:t>Apache CXF Web Service Development</a:t>
            </a:r>
            <a:r>
              <a:t> book by Naveen Balani and Rajeev Hathi.</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If you are tempted to return null from a method, consider throwing an exception or returning a SPECIAL CASE object instead.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0" name="Shape 780"/>
          <p:cNvSpPr/>
          <p:nvPr>
            <p:ph type="sldImg"/>
          </p:nvPr>
        </p:nvSpPr>
        <p:spPr>
          <a:prstGeom prst="rect">
            <a:avLst/>
          </a:prstGeom>
        </p:spPr>
        <p:txBody>
          <a:bodyPr/>
          <a:lstStyle/>
          <a:p>
            <a:pPr/>
          </a:p>
        </p:txBody>
      </p:sp>
      <p:sp>
        <p:nvSpPr>
          <p:cNvPr id="781" name="Shape 781"/>
          <p:cNvSpPr/>
          <p:nvPr>
            <p:ph type="body" sz="quarter" idx="1"/>
          </p:nvPr>
        </p:nvSpPr>
        <p:spPr>
          <a:prstGeom prst="rect">
            <a:avLst/>
          </a:prstGeom>
        </p:spPr>
        <p:txBody>
          <a:bodyPr/>
          <a:lstStyle>
            <a:lvl1pPr defTabSz="914400">
              <a:lnSpc>
                <a:spcPct val="100000"/>
              </a:lnSpc>
              <a:spcBef>
                <a:spcPts val="400"/>
              </a:spcBef>
              <a:defRPr b="1" sz="1200">
                <a:latin typeface="Arial"/>
                <a:ea typeface="Arial"/>
                <a:cs typeface="Arial"/>
                <a:sym typeface="Arial"/>
              </a:defRPr>
            </a:lvl1pPr>
          </a:lstStyle>
          <a:p>
            <a:pPr/>
            <a:r>
              <a:t>Mai mult de 3 parametrii – de unde stii ordinea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 That's why we have source control systems!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8" name="Shape 788"/>
          <p:cNvSpPr/>
          <p:nvPr>
            <p:ph type="sldImg"/>
          </p:nvPr>
        </p:nvSpPr>
        <p:spPr>
          <a:prstGeom prst="rect">
            <a:avLst/>
          </a:prstGeom>
        </p:spPr>
        <p:txBody>
          <a:bodyPr/>
          <a:lstStyle/>
          <a:p>
            <a:pPr/>
          </a:p>
        </p:txBody>
      </p:sp>
      <p:sp>
        <p:nvSpPr>
          <p:cNvPr id="789" name="Shape 789"/>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multiple returns nested in conditional blocks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6" name="Shape 796"/>
          <p:cNvSpPr/>
          <p:nvPr>
            <p:ph type="sldImg"/>
          </p:nvPr>
        </p:nvSpPr>
        <p:spPr>
          <a:prstGeom prst="rect">
            <a:avLst/>
          </a:prstGeom>
        </p:spPr>
        <p:txBody>
          <a:bodyPr/>
          <a:lstStyle/>
          <a:p>
            <a:pPr/>
          </a:p>
        </p:txBody>
      </p:sp>
      <p:sp>
        <p:nvSpPr>
          <p:cNvPr id="797" name="Shape 797"/>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A method has conditional behavior that does not make clear what the normal path of execution is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5" name="Shape 805"/>
          <p:cNvSpPr/>
          <p:nvPr>
            <p:ph type="sldImg"/>
          </p:nvPr>
        </p:nvSpPr>
        <p:spPr>
          <a:prstGeom prst="rect">
            <a:avLst/>
          </a:prstGeom>
        </p:spPr>
        <p:txBody>
          <a:bodyPr/>
          <a:lstStyle/>
          <a:p>
            <a:pPr/>
          </a:p>
        </p:txBody>
      </p:sp>
      <p:sp>
        <p:nvSpPr>
          <p:cNvPr id="806" name="Shape 806"/>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A method has conditional behavior that does not make clear what the normal path of execution is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2" name="Shape 812"/>
          <p:cNvSpPr/>
          <p:nvPr>
            <p:ph type="sldImg"/>
          </p:nvPr>
        </p:nvSpPr>
        <p:spPr>
          <a:prstGeom prst="rect">
            <a:avLst/>
          </a:prstGeom>
        </p:spPr>
        <p:txBody>
          <a:bodyPr/>
          <a:lstStyle/>
          <a:p>
            <a:pPr/>
          </a:p>
        </p:txBody>
      </p:sp>
      <p:sp>
        <p:nvSpPr>
          <p:cNvPr id="813" name="Shape 813"/>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In the code above, we start with 1 for the routine, add 1 for the while loop, add 1 for the if, and add 1 for each &amp;&amp; for a total calculated complexity of </a:t>
            </a:r>
            <a:r>
              <a:rPr b="1"/>
              <a:t>5</a:t>
            </a:r>
            <a:r>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In the code above, we start with 1 for the routine, add 1 for the if, and add 1 for the else for a total calculated complexity of </a:t>
            </a:r>
            <a:r>
              <a:rPr b="1"/>
              <a:t>3</a:t>
            </a:r>
            <a:r>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ph type="sldImg"/>
          </p:nvPr>
        </p:nvSpPr>
        <p:spPr>
          <a:prstGeom prst="rect">
            <a:avLst/>
          </a:prstGeom>
        </p:spPr>
        <p:txBody>
          <a:bodyPr/>
          <a:lstStyle/>
          <a:p>
            <a:pPr/>
          </a:p>
        </p:txBody>
      </p:sp>
      <p:sp>
        <p:nvSpPr>
          <p:cNvPr id="826" name="Shape 826"/>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This bad example comes from </a:t>
            </a:r>
            <a:r>
              <a:rPr u="sng">
                <a:solidFill>
                  <a:srgbClr val="0000FF"/>
                </a:solidFill>
                <a:uFill>
                  <a:solidFill>
                    <a:srgbClr val="0000FF"/>
                  </a:solidFill>
                </a:uFill>
                <a:hlinkClick r:id="rId3" invalidUrl="" action="" tgtFrame="" tooltip="" history="1" highlightClick="0" endSnd="0"/>
              </a:rPr>
              <a:t>Apache CXF Web Service Development</a:t>
            </a:r>
            <a:r>
              <a:t> book by Naveen Balani and Rajeev Hathi.</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0" name="Shape 840"/>
          <p:cNvSpPr/>
          <p:nvPr>
            <p:ph type="sldImg"/>
          </p:nvPr>
        </p:nvSpPr>
        <p:spPr>
          <a:prstGeom prst="rect">
            <a:avLst/>
          </a:prstGeom>
        </p:spPr>
        <p:txBody>
          <a:bodyPr/>
          <a:lstStyle/>
          <a:p>
            <a:pPr/>
          </a:p>
        </p:txBody>
      </p:sp>
      <p:sp>
        <p:nvSpPr>
          <p:cNvPr id="841" name="Shape 841"/>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This bad example comes from </a:t>
            </a:r>
            <a:r>
              <a:rPr u="sng">
                <a:solidFill>
                  <a:srgbClr val="0000FF"/>
                </a:solidFill>
                <a:uFill>
                  <a:solidFill>
                    <a:srgbClr val="0000FF"/>
                  </a:solidFill>
                </a:uFill>
                <a:hlinkClick r:id="rId3" invalidUrl="" action="" tgtFrame="" tooltip="" history="1" highlightClick="0" endSnd="0"/>
              </a:rPr>
              <a:t>Apache CXF Web Service Development</a:t>
            </a:r>
            <a:r>
              <a:t> book by Naveen Balani and Rajeev Hathi.</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4" name="Shape 844"/>
          <p:cNvSpPr/>
          <p:nvPr>
            <p:ph type="sldImg"/>
          </p:nvPr>
        </p:nvSpPr>
        <p:spPr>
          <a:prstGeom prst="rect">
            <a:avLst/>
          </a:prstGeom>
        </p:spPr>
        <p:txBody>
          <a:bodyPr/>
          <a:lstStyle/>
          <a:p>
            <a:pPr/>
          </a:p>
        </p:txBody>
      </p:sp>
      <p:sp>
        <p:nvSpPr>
          <p:cNvPr id="845" name="Shape 845"/>
          <p:cNvSpPr/>
          <p:nvPr>
            <p:ph type="body" sz="quarter" idx="1"/>
          </p:nvPr>
        </p:nvSpPr>
        <p:spPr>
          <a:prstGeom prst="rect">
            <a:avLst/>
          </a:prstGeom>
        </p:spPr>
        <p:txBody>
          <a:bodyPr/>
          <a:lstStyle/>
          <a:p>
            <a:pPr/>
            <a:r>
              <a:t>is this code breaking CQS,</a:t>
            </a:r>
          </a:p>
          <a:p>
            <a:pPr/>
            <a:r>
              <a:t>CQS is a good programming principle on code level in any part of your application. Not just the domain area. The principle exists way longer than DDD (and CQRS). It says not to mess up commands that change any state of the application with queries that just return data and can be invoked any time without changing any state.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9" name="Shape 859"/>
          <p:cNvSpPr/>
          <p:nvPr>
            <p:ph type="sldImg"/>
          </p:nvPr>
        </p:nvSpPr>
        <p:spPr>
          <a:prstGeom prst="rect">
            <a:avLst/>
          </a:prstGeom>
        </p:spPr>
        <p:txBody>
          <a:bodyPr/>
          <a:lstStyle/>
          <a:p>
            <a:pPr/>
          </a:p>
        </p:txBody>
      </p:sp>
      <p:sp>
        <p:nvSpPr>
          <p:cNvPr id="860" name="Shape 860"/>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We are not suggesting that every use of Map be encapsulated in this form. Rather, we</a:t>
            </a:r>
          </a:p>
          <a:p>
            <a:pPr defTabSz="914400">
              <a:lnSpc>
                <a:spcPct val="100000"/>
              </a:lnSpc>
              <a:spcBef>
                <a:spcPts val="400"/>
              </a:spcBef>
              <a:defRPr sz="1200">
                <a:latin typeface="Calibri"/>
                <a:ea typeface="Calibri"/>
                <a:cs typeface="Calibri"/>
                <a:sym typeface="Calibri"/>
              </a:defRPr>
            </a:pPr>
            <a:r>
              <a:t>are advising you not to pass Maps (or any other interface at a boundary) around your</a:t>
            </a:r>
          </a:p>
          <a:p>
            <a:pPr defTabSz="914400">
              <a:lnSpc>
                <a:spcPct val="100000"/>
              </a:lnSpc>
              <a:spcBef>
                <a:spcPts val="400"/>
              </a:spcBef>
              <a:defRPr sz="1200">
                <a:latin typeface="Calibri"/>
                <a:ea typeface="Calibri"/>
                <a:cs typeface="Calibri"/>
                <a:sym typeface="Calibri"/>
              </a:defRPr>
            </a:pPr>
            <a:r>
              <a:t>system. If you use a boundary interface like Map, keep it inside the class, or close family</a:t>
            </a:r>
          </a:p>
          <a:p>
            <a:pPr defTabSz="914400">
              <a:lnSpc>
                <a:spcPct val="100000"/>
              </a:lnSpc>
              <a:spcBef>
                <a:spcPts val="400"/>
              </a:spcBef>
              <a:defRPr sz="1200">
                <a:latin typeface="Calibri"/>
                <a:ea typeface="Calibri"/>
                <a:cs typeface="Calibri"/>
                <a:sym typeface="Calibri"/>
              </a:defRPr>
            </a:pPr>
            <a:r>
              <a:t>of classes, where it is used. Avoid returning it from, or accepting it as an argument to,</a:t>
            </a:r>
          </a:p>
          <a:p>
            <a:pPr defTabSz="914400">
              <a:lnSpc>
                <a:spcPct val="100000"/>
              </a:lnSpc>
              <a:spcBef>
                <a:spcPts val="400"/>
              </a:spcBef>
              <a:defRPr sz="1200">
                <a:latin typeface="Calibri"/>
                <a:ea typeface="Calibri"/>
                <a:cs typeface="Calibri"/>
                <a:sym typeface="Calibri"/>
              </a:defRPr>
            </a:pPr>
            <a:r>
              <a:t>public APIs.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4" name="Shape 864"/>
          <p:cNvSpPr/>
          <p:nvPr>
            <p:ph type="sldImg"/>
          </p:nvPr>
        </p:nvSpPr>
        <p:spPr>
          <a:prstGeom prst="rect">
            <a:avLst/>
          </a:prstGeom>
        </p:spPr>
        <p:txBody>
          <a:bodyPr/>
          <a:lstStyle/>
          <a:p>
            <a:pPr/>
          </a:p>
        </p:txBody>
      </p:sp>
      <p:sp>
        <p:nvSpPr>
          <p:cNvPr id="865" name="Shape 865"/>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method returns a collection.</a:t>
            </a:r>
          </a:p>
          <a:p>
            <a:pPr defTabSz="914400">
              <a:lnSpc>
                <a:spcPct val="100000"/>
              </a:lnSpc>
              <a:defRPr sz="1200">
                <a:latin typeface="Calibri"/>
                <a:ea typeface="Calibri"/>
                <a:cs typeface="Calibri"/>
                <a:sym typeface="Calibri"/>
              </a:defRPr>
            </a:pPr>
            <a:r>
              <a:t>Make it return a read-only view and provide add/remove methods.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rPr>
                <a:latin typeface="Comic Sans MS"/>
                <a:ea typeface="Comic Sans MS"/>
                <a:cs typeface="Comic Sans MS"/>
                <a:sym typeface="Comic Sans MS"/>
              </a:rPr>
              <a:t>delete it! Don’t worry, the source code control system still remembers it.</a:t>
            </a:r>
          </a:p>
          <a:p>
            <a:pPr defTabSz="914400">
              <a:lnSpc>
                <a:spcPct val="100000"/>
              </a:lnSpc>
              <a:spcBef>
                <a:spcPts val="400"/>
              </a:spcBef>
              <a:defRPr sz="1200">
                <a:latin typeface="Calibri"/>
                <a:ea typeface="Calibri"/>
                <a:cs typeface="Calibri"/>
                <a:sym typeface="Calibri"/>
              </a:defRPr>
            </a:pPr>
            <a:r>
              <a:t>That code sits there and rots, getting less and less relevant with every passing day. It</a:t>
            </a:r>
          </a:p>
          <a:p>
            <a:pPr defTabSz="914400">
              <a:lnSpc>
                <a:spcPct val="100000"/>
              </a:lnSpc>
              <a:spcBef>
                <a:spcPts val="400"/>
              </a:spcBef>
              <a:defRPr sz="1200">
                <a:latin typeface="Calibri"/>
                <a:ea typeface="Calibri"/>
                <a:cs typeface="Calibri"/>
                <a:sym typeface="Calibri"/>
              </a:defRPr>
            </a:pPr>
            <a:r>
              <a:t>calls functions that no longer exist. It uses variables whose names have changed. It follows</a:t>
            </a:r>
          </a:p>
          <a:p>
            <a:pPr defTabSz="914400">
              <a:lnSpc>
                <a:spcPct val="100000"/>
              </a:lnSpc>
              <a:spcBef>
                <a:spcPts val="400"/>
              </a:spcBef>
              <a:defRPr sz="1200">
                <a:latin typeface="Calibri"/>
                <a:ea typeface="Calibri"/>
                <a:cs typeface="Calibri"/>
                <a:sym typeface="Calibri"/>
              </a:defRPr>
            </a:pPr>
            <a:r>
              <a:t>conventions that are long obsolete. It pollutes the modules that contain it and distracts the</a:t>
            </a:r>
          </a:p>
          <a:p>
            <a:pPr defTabSz="914400">
              <a:lnSpc>
                <a:spcPct val="100000"/>
              </a:lnSpc>
              <a:spcBef>
                <a:spcPts val="400"/>
              </a:spcBef>
              <a:defRPr sz="1200">
                <a:latin typeface="Calibri"/>
                <a:ea typeface="Calibri"/>
                <a:cs typeface="Calibri"/>
                <a:sym typeface="Calibri"/>
              </a:defRPr>
            </a:pPr>
            <a:r>
              <a:t>people who try to read it. Commented-out code is an </a:t>
            </a:r>
            <a:r>
              <a:rPr i="1"/>
              <a:t>abomination.</a:t>
            </a:r>
            <a:endParaRPr i="1"/>
          </a:p>
          <a:p>
            <a:pPr defTabSz="914400">
              <a:lnSpc>
                <a:spcPct val="100000"/>
              </a:lnSpc>
              <a:spcBef>
                <a:spcPts val="400"/>
              </a:spcBef>
              <a:defRPr sz="1200">
                <a:latin typeface="Calibri"/>
                <a:ea typeface="Calibri"/>
                <a:cs typeface="Calibri"/>
                <a:sym typeface="Calibri"/>
              </a:defRPr>
            </a:pPr>
            <a:r>
              <a:t>When you see commented-out code, </a:t>
            </a:r>
            <a:r>
              <a:rPr i="1"/>
              <a:t>delete it! Don’t worry, the source code control</a:t>
            </a:r>
            <a:endParaRPr i="1"/>
          </a:p>
          <a:p>
            <a:pPr defTabSz="914400">
              <a:lnSpc>
                <a:spcPct val="100000"/>
              </a:lnSpc>
              <a:spcBef>
                <a:spcPts val="400"/>
              </a:spcBef>
              <a:defRPr sz="1200">
                <a:latin typeface="Calibri"/>
                <a:ea typeface="Calibri"/>
                <a:cs typeface="Calibri"/>
                <a:sym typeface="Calibri"/>
              </a:defRPr>
            </a:pPr>
            <a:r>
              <a:t>system still remembers it. If anyone really needs it, he or she can go back and check out a</a:t>
            </a:r>
          </a:p>
          <a:p>
            <a:pPr defTabSz="914400">
              <a:lnSpc>
                <a:spcPct val="100000"/>
              </a:lnSpc>
              <a:spcBef>
                <a:spcPts val="400"/>
              </a:spcBef>
              <a:defRPr sz="1200">
                <a:latin typeface="Calibri"/>
                <a:ea typeface="Calibri"/>
                <a:cs typeface="Calibri"/>
                <a:sym typeface="Calibri"/>
              </a:defRPr>
            </a:pPr>
            <a:r>
              <a:t>previous version. Don’t suffer commented-out code to survive.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Shape 869"/>
          <p:cNvSpPr/>
          <p:nvPr>
            <p:ph type="sldImg"/>
          </p:nvPr>
        </p:nvSpPr>
        <p:spPr>
          <a:prstGeom prst="rect">
            <a:avLst/>
          </a:prstGeom>
        </p:spPr>
        <p:txBody>
          <a:bodyPr/>
          <a:lstStyle/>
          <a:p>
            <a:pPr/>
          </a:p>
        </p:txBody>
      </p:sp>
      <p:sp>
        <p:nvSpPr>
          <p:cNvPr id="870" name="Shape 870"/>
          <p:cNvSpPr/>
          <p:nvPr>
            <p:ph type="body" sz="quarter" idx="1"/>
          </p:nvPr>
        </p:nvSpPr>
        <p:spPr>
          <a:prstGeom prst="rect">
            <a:avLst/>
          </a:prstGeom>
        </p:spPr>
        <p:txBody>
          <a:bodyPr/>
          <a:lstStyle/>
          <a:p>
            <a:pPr/>
            <a:r>
              <a:t>Using collection framework classes as method parameters and variables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7" name="Shape 877"/>
          <p:cNvSpPr/>
          <p:nvPr>
            <p:ph type="sldImg"/>
          </p:nvPr>
        </p:nvSpPr>
        <p:spPr>
          <a:prstGeom prst="rect">
            <a:avLst/>
          </a:prstGeom>
        </p:spPr>
        <p:txBody>
          <a:bodyPr/>
          <a:lstStyle/>
          <a:p>
            <a:pPr/>
          </a:p>
        </p:txBody>
      </p:sp>
      <p:sp>
        <p:nvSpPr>
          <p:cNvPr id="878" name="Shape 878"/>
          <p:cNvSpPr/>
          <p:nvPr>
            <p:ph type="body" sz="quarter" idx="1"/>
          </p:nvPr>
        </p:nvSpPr>
        <p:spPr>
          <a:prstGeom prst="rect">
            <a:avLst/>
          </a:prstGeom>
        </p:spPr>
        <p:txBody>
          <a:bodyPr/>
          <a:lstStyle/>
          <a:p>
            <a:pPr/>
            <a:r>
              <a:t>Using classnames as method parameters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9" name="Shape 889"/>
          <p:cNvSpPr/>
          <p:nvPr>
            <p:ph type="sldImg"/>
          </p:nvPr>
        </p:nvSpPr>
        <p:spPr>
          <a:prstGeom prst="rect">
            <a:avLst/>
          </a:prstGeom>
        </p:spPr>
        <p:txBody>
          <a:bodyPr/>
          <a:lstStyle/>
          <a:p>
            <a:pPr/>
          </a:p>
        </p:txBody>
      </p:sp>
      <p:sp>
        <p:nvSpPr>
          <p:cNvPr id="890" name="Shape 890"/>
          <p:cNvSpPr/>
          <p:nvPr>
            <p:ph type="body" sz="quarter" idx="1"/>
          </p:nvPr>
        </p:nvSpPr>
        <p:spPr>
          <a:prstGeom prst="rect">
            <a:avLst/>
          </a:prstGeom>
        </p:spPr>
        <p:txBody>
          <a:bodyPr/>
          <a:lstStyle/>
          <a:p>
            <a:pPr/>
            <a:r>
              <a:t>filter(Predicate predicate)	This will return a value present only if it is present and that it matches a given predicate otherwise it will return an empty optional</a:t>
            </a:r>
          </a:p>
          <a:p>
            <a:pPr/>
            <a:r>
              <a:t>ifPresent()	This will returns true if a value is present in the optional.</a:t>
            </a:r>
          </a:p>
          <a:p>
            <a:pPr/>
            <a:r>
              <a:t>ifPresent(Consumer consumer)	This will invoke the specified consumer with the value, only if the value is present otherwise do nothing.</a:t>
            </a:r>
          </a:p>
          <a:p>
            <a:pPr/>
            <a:r>
              <a:t>get()	This will returns the value in the Optional if present, otherwise throws NoSuchElementException.</a:t>
            </a:r>
          </a:p>
          <a:p>
            <a:pPr/>
            <a:r>
              <a:t>orElse(T other)	This will return the value, if present, otherwise returns the value in other.</a:t>
            </a:r>
          </a:p>
          <a:p>
            <a:pPr/>
            <a:r>
              <a:t>orElseGet(Supplier other)	This will return the value if present, otherwise invoke other and return the result of that invocation.</a:t>
            </a:r>
          </a:p>
          <a:p>
            <a:pPr/>
            <a:r>
              <a:t>orElseThrow(Supplier exceptionSupplier)	This will return the value, if present otherwise throw an exception created by the provided supplier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7" name="Shape 897"/>
          <p:cNvSpPr/>
          <p:nvPr>
            <p:ph type="sldImg"/>
          </p:nvPr>
        </p:nvSpPr>
        <p:spPr>
          <a:prstGeom prst="rect">
            <a:avLst/>
          </a:prstGeom>
        </p:spPr>
        <p:txBody>
          <a:bodyPr/>
          <a:lstStyle/>
          <a:p>
            <a:pPr/>
          </a:p>
        </p:txBody>
      </p:sp>
      <p:sp>
        <p:nvSpPr>
          <p:cNvPr id="898" name="Shape 898"/>
          <p:cNvSpPr/>
          <p:nvPr>
            <p:ph type="body" sz="quarter" idx="1"/>
          </p:nvPr>
        </p:nvSpPr>
        <p:spPr>
          <a:prstGeom prst="rect">
            <a:avLst/>
          </a:prstGeom>
        </p:spPr>
        <p:txBody>
          <a:bodyPr/>
          <a:lstStyle/>
          <a:p>
            <a:pPr/>
            <a:r>
              <a:t>Not using generics, Use of Iterator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5" name="Shape 905"/>
          <p:cNvSpPr/>
          <p:nvPr>
            <p:ph type="sldImg"/>
          </p:nvPr>
        </p:nvSpPr>
        <p:spPr>
          <a:prstGeom prst="rect">
            <a:avLst/>
          </a:prstGeom>
        </p:spPr>
        <p:txBody>
          <a:bodyPr/>
          <a:lstStyle/>
          <a:p>
            <a:pPr/>
          </a:p>
        </p:txBody>
      </p:sp>
      <p:sp>
        <p:nvSpPr>
          <p:cNvPr id="906" name="Shape 906"/>
          <p:cNvSpPr/>
          <p:nvPr>
            <p:ph type="body" sz="quarter" idx="1"/>
          </p:nvPr>
        </p:nvSpPr>
        <p:spPr>
          <a:prstGeom prst="rect">
            <a:avLst/>
          </a:prstGeom>
        </p:spPr>
        <p:txBody>
          <a:bodyPr/>
          <a:lstStyle/>
          <a:p>
            <a:pPr/>
            <a:r>
              <a:t>Use of method to get switch case value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3" name="Shape 913"/>
          <p:cNvSpPr/>
          <p:nvPr>
            <p:ph type="sldImg"/>
          </p:nvPr>
        </p:nvSpPr>
        <p:spPr>
          <a:prstGeom prst="rect">
            <a:avLst/>
          </a:prstGeom>
        </p:spPr>
        <p:txBody>
          <a:bodyPr/>
          <a:lstStyle/>
          <a:p>
            <a:pPr/>
          </a:p>
        </p:txBody>
      </p:sp>
      <p:sp>
        <p:nvSpPr>
          <p:cNvPr id="914" name="Shape 914"/>
          <p:cNvSpPr/>
          <p:nvPr>
            <p:ph type="body" sz="quarter" idx="1"/>
          </p:nvPr>
        </p:nvSpPr>
        <p:spPr>
          <a:prstGeom prst="rect">
            <a:avLst/>
          </a:prstGeom>
        </p:spPr>
        <p:txBody>
          <a:bodyPr/>
          <a:lstStyle/>
          <a:p>
            <a:pPr/>
            <a:r>
              <a:t>Using StringBuffer as local variable </a:t>
            </a:r>
          </a:p>
          <a:p>
            <a:pPr/>
          </a:p>
          <a:p>
            <a:pPr/>
            <a:r>
              <a:t>StringBuffer is synchronized i.e. thread safe. It means two threads can't call the methods of StringBuffer simultaneously.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8" name="Shape 918"/>
          <p:cNvSpPr/>
          <p:nvPr>
            <p:ph type="sldImg"/>
          </p:nvPr>
        </p:nvSpPr>
        <p:spPr>
          <a:prstGeom prst="rect">
            <a:avLst/>
          </a:prstGeom>
        </p:spPr>
        <p:txBody>
          <a:bodyPr/>
          <a:lstStyle/>
          <a:p>
            <a:pPr/>
          </a:p>
        </p:txBody>
      </p:sp>
      <p:sp>
        <p:nvSpPr>
          <p:cNvPr id="919" name="Shape 919"/>
          <p:cNvSpPr/>
          <p:nvPr>
            <p:ph type="body" sz="quarter" idx="1"/>
          </p:nvPr>
        </p:nvSpPr>
        <p:spPr>
          <a:prstGeom prst="rect">
            <a:avLst/>
          </a:prstGeom>
        </p:spPr>
        <p:txBody>
          <a:bodyPr/>
          <a:lstStyle/>
          <a:p>
            <a:pPr/>
            <a:r>
              <a:t>StringBuilder is non-synchronized i.e. not thread safe. It means two threads can call the methods of StringBuilder simultaneously.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4" name="Shape 944"/>
          <p:cNvSpPr/>
          <p:nvPr>
            <p:ph type="sldImg"/>
          </p:nvPr>
        </p:nvSpPr>
        <p:spPr>
          <a:prstGeom prst="rect">
            <a:avLst/>
          </a:prstGeom>
        </p:spPr>
        <p:txBody>
          <a:bodyPr/>
          <a:lstStyle/>
          <a:p>
            <a:pPr/>
          </a:p>
        </p:txBody>
      </p:sp>
      <p:sp>
        <p:nvSpPr>
          <p:cNvPr id="945" name="Shape 945"/>
          <p:cNvSpPr/>
          <p:nvPr>
            <p:ph type="body" sz="quarter" idx="1"/>
          </p:nvPr>
        </p:nvSpPr>
        <p:spPr>
          <a:prstGeom prst="rect">
            <a:avLst/>
          </a:prstGeom>
        </p:spPr>
        <p:txBody>
          <a:bodyPr/>
          <a:lstStyle/>
          <a:p>
            <a:pPr/>
            <a:r>
              <a:t>Use of Hashtable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9" name="Shape 949"/>
          <p:cNvSpPr/>
          <p:nvPr>
            <p:ph type="sldImg"/>
          </p:nvPr>
        </p:nvSpPr>
        <p:spPr>
          <a:prstGeom prst="rect">
            <a:avLst/>
          </a:prstGeom>
        </p:spPr>
        <p:txBody>
          <a:bodyPr/>
          <a:lstStyle/>
          <a:p>
            <a:pPr/>
          </a:p>
        </p:txBody>
      </p:sp>
      <p:sp>
        <p:nvSpPr>
          <p:cNvPr id="950" name="Shape 950"/>
          <p:cNvSpPr/>
          <p:nvPr>
            <p:ph type="body" sz="quarter" idx="1"/>
          </p:nvPr>
        </p:nvSpPr>
        <p:spPr>
          <a:prstGeom prst="rect">
            <a:avLst/>
          </a:prstGeom>
        </p:spPr>
        <p:txBody>
          <a:bodyPr/>
          <a:lstStyle/>
          <a:p>
            <a:pPr/>
            <a:r>
              <a:t>ConcurrentHashMap is more scalable and performs better than Synchronized HashMap in the multi-threaded environment while in Single threaded environment both HashMap and ConcurrentHashMap gives comparable performance, where HashMap only slightly better.</a:t>
            </a:r>
          </a:p>
          <a:p>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7" name="Shape 957"/>
          <p:cNvSpPr/>
          <p:nvPr>
            <p:ph type="sldImg"/>
          </p:nvPr>
        </p:nvSpPr>
        <p:spPr>
          <a:prstGeom prst="rect">
            <a:avLst/>
          </a:prstGeom>
        </p:spPr>
        <p:txBody>
          <a:bodyPr/>
          <a:lstStyle/>
          <a:p>
            <a:pPr/>
          </a:p>
        </p:txBody>
      </p:sp>
      <p:sp>
        <p:nvSpPr>
          <p:cNvPr id="958" name="Shape 958"/>
          <p:cNvSpPr/>
          <p:nvPr>
            <p:ph type="body" sz="quarter" idx="1"/>
          </p:nvPr>
        </p:nvSpPr>
        <p:spPr>
          <a:prstGeom prst="rect">
            <a:avLst/>
          </a:prstGeom>
        </p:spPr>
        <p:txBody>
          <a:bodyPr/>
          <a:lstStyle/>
          <a:p>
            <a:pPr/>
            <a:r>
              <a:t>3. If..else blocks without braces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It is inappropriate for a comment to hold information better held in a different kind of system</a:t>
            </a:r>
          </a:p>
          <a:p>
            <a:pPr defTabSz="914400">
              <a:lnSpc>
                <a:spcPct val="100000"/>
              </a:lnSpc>
              <a:spcBef>
                <a:spcPts val="400"/>
              </a:spcBef>
              <a:defRPr sz="1200">
                <a:latin typeface="Calibri"/>
                <a:ea typeface="Calibri"/>
                <a:cs typeface="Calibri"/>
                <a:sym typeface="Calibri"/>
              </a:defRPr>
            </a:pPr>
            <a:r>
              <a:t>such as your source code control system, your issue tracking system, or any other</a:t>
            </a:r>
          </a:p>
          <a:p>
            <a:pPr defTabSz="914400">
              <a:lnSpc>
                <a:spcPct val="100000"/>
              </a:lnSpc>
              <a:spcBef>
                <a:spcPts val="400"/>
              </a:spcBef>
              <a:defRPr sz="1200">
                <a:latin typeface="Calibri"/>
                <a:ea typeface="Calibri"/>
                <a:cs typeface="Calibri"/>
                <a:sym typeface="Calibri"/>
              </a:defRPr>
            </a:pPr>
            <a:r>
              <a:t>record-keeping system. Change histories, for example, just clutter up source files with</a:t>
            </a:r>
          </a:p>
          <a:p>
            <a:pPr defTabSz="914400">
              <a:lnSpc>
                <a:spcPct val="100000"/>
              </a:lnSpc>
              <a:spcBef>
                <a:spcPts val="400"/>
              </a:spcBef>
              <a:defRPr sz="1200">
                <a:latin typeface="Calibri"/>
                <a:ea typeface="Calibri"/>
                <a:cs typeface="Calibri"/>
                <a:sym typeface="Calibri"/>
              </a:defRPr>
            </a:pPr>
            <a:r>
              <a:t>volumes of historical and uninteresting text</a:t>
            </a:r>
          </a:p>
          <a:p>
            <a:pPr defTabSz="914400">
              <a:lnSpc>
                <a:spcPct val="100000"/>
              </a:lnSpc>
              <a:spcBef>
                <a:spcPts val="400"/>
              </a:spcBef>
              <a:defRPr sz="1200">
                <a:latin typeface="Calibri"/>
                <a:ea typeface="Calibri"/>
                <a:cs typeface="Calibri"/>
                <a:sym typeface="Calibri"/>
              </a:defRPr>
            </a:pPr>
          </a:p>
          <a:p>
            <a:pPr defTabSz="914400">
              <a:lnSpc>
                <a:spcPct val="100000"/>
              </a:lnSpc>
              <a:spcBef>
                <a:spcPts val="400"/>
              </a:spcBef>
              <a:defRPr sz="1200">
                <a:latin typeface="Calibri"/>
                <a:ea typeface="Calibri"/>
                <a:cs typeface="Calibri"/>
                <a:sym typeface="Calibri"/>
              </a:defRPr>
            </a:pPr>
          </a:p>
          <a:p>
            <a:pPr defTabSz="914400">
              <a:lnSpc>
                <a:spcPct val="100000"/>
              </a:lnSpc>
              <a:spcBef>
                <a:spcPts val="400"/>
              </a:spcBef>
              <a:defRPr sz="1200">
                <a:latin typeface="Calibri"/>
                <a:ea typeface="Calibri"/>
                <a:cs typeface="Calibri"/>
                <a:sym typeface="Calibri"/>
              </a:defRPr>
            </a:pPr>
            <a:r>
              <a:rPr>
                <a:latin typeface="Comic Sans MS"/>
                <a:ea typeface="Comic Sans MS"/>
                <a:cs typeface="Comic Sans MS"/>
                <a:sym typeface="Comic Sans MS"/>
              </a:rPr>
              <a:t>In general, meta-data such as authors, lastmodified- date, SPR number, and so on should not appear in comments. .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5" name="Shape 965"/>
          <p:cNvSpPr/>
          <p:nvPr>
            <p:ph type="sldImg"/>
          </p:nvPr>
        </p:nvSpPr>
        <p:spPr>
          <a:prstGeom prst="rect">
            <a:avLst/>
          </a:prstGeom>
        </p:spPr>
        <p:txBody>
          <a:bodyPr/>
          <a:lstStyle/>
          <a:p>
            <a:pPr/>
          </a:p>
        </p:txBody>
      </p:sp>
      <p:sp>
        <p:nvSpPr>
          <p:cNvPr id="966" name="Shape 966"/>
          <p:cNvSpPr/>
          <p:nvPr>
            <p:ph type="body" sz="quarter" idx="1"/>
          </p:nvPr>
        </p:nvSpPr>
        <p:spPr>
          <a:prstGeom prst="rect">
            <a:avLst/>
          </a:prstGeom>
        </p:spPr>
        <p:txBody>
          <a:bodyPr/>
          <a:lstStyle/>
          <a:p>
            <a:pPr/>
            <a:r>
              <a:t>Variables declared in procedural style – at the start of method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A comment that has gotten old, irrelevant, and incorrect is obsolete. Comments get old</a:t>
            </a:r>
          </a:p>
          <a:p>
            <a:pPr defTabSz="914400">
              <a:lnSpc>
                <a:spcPct val="100000"/>
              </a:lnSpc>
              <a:spcBef>
                <a:spcPts val="400"/>
              </a:spcBef>
              <a:defRPr sz="1200">
                <a:latin typeface="Calibri"/>
                <a:ea typeface="Calibri"/>
                <a:cs typeface="Calibri"/>
                <a:sym typeface="Calibri"/>
              </a:defRPr>
            </a:pPr>
            <a:r>
              <a:t>quickly. It is best not to write a comment that will become obsolete. If you find an obsolete</a:t>
            </a:r>
          </a:p>
          <a:p>
            <a:pPr defTabSz="914400">
              <a:lnSpc>
                <a:spcPct val="100000"/>
              </a:lnSpc>
              <a:spcBef>
                <a:spcPts val="400"/>
              </a:spcBef>
              <a:defRPr sz="1200">
                <a:latin typeface="Calibri"/>
                <a:ea typeface="Calibri"/>
                <a:cs typeface="Calibri"/>
                <a:sym typeface="Calibri"/>
              </a:defRPr>
            </a:pPr>
            <a:r>
              <a:t>comment, it is best to update it or get rid of it as quickly as possible. Obsolete comments</a:t>
            </a:r>
          </a:p>
          <a:p>
            <a:pPr defTabSz="914400">
              <a:lnSpc>
                <a:spcPct val="100000"/>
              </a:lnSpc>
              <a:spcBef>
                <a:spcPts val="400"/>
              </a:spcBef>
              <a:defRPr sz="1200">
                <a:latin typeface="Calibri"/>
                <a:ea typeface="Calibri"/>
                <a:cs typeface="Calibri"/>
                <a:sym typeface="Calibri"/>
              </a:defRPr>
            </a:pPr>
            <a:r>
              <a:t>tend to migrate away from the code they once described. They become floating islands of</a:t>
            </a:r>
          </a:p>
          <a:p>
            <a:pPr defTabSz="914400">
              <a:lnSpc>
                <a:spcPct val="100000"/>
              </a:lnSpc>
              <a:spcBef>
                <a:spcPts val="400"/>
              </a:spcBef>
              <a:defRPr sz="1200">
                <a:latin typeface="Calibri"/>
                <a:ea typeface="Calibri"/>
                <a:cs typeface="Calibri"/>
                <a:sym typeface="Calibri"/>
              </a:defRPr>
            </a:pPr>
            <a:r>
              <a:t>irrelevance and misdirection in the code.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sldImg"/>
          </p:nvPr>
        </p:nvSpPr>
        <p:spPr>
          <a:prstGeom prst="rect">
            <a:avLst/>
          </a:prstGeom>
        </p:spPr>
        <p:txBody>
          <a:bodyPr/>
          <a:lstStyle/>
          <a:p>
            <a:pPr/>
          </a:p>
        </p:txBody>
      </p:sp>
      <p:sp>
        <p:nvSpPr>
          <p:cNvPr id="498" name="Shape 498"/>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Keeping dead code around is wasteful.</a:t>
            </a:r>
          </a:p>
          <a:p>
            <a:pPr defTabSz="914400">
              <a:lnSpc>
                <a:spcPct val="100000"/>
              </a:lnSpc>
              <a:spcBef>
                <a:spcPts val="400"/>
              </a:spcBef>
              <a:defRPr sz="1200">
                <a:latin typeface="Calibri"/>
                <a:ea typeface="Calibri"/>
                <a:cs typeface="Calibri"/>
                <a:sym typeface="Calibri"/>
              </a:defRPr>
            </a:pPr>
            <a:r>
              <a:rPr>
                <a:latin typeface="Comic Sans MS"/>
                <a:ea typeface="Comic Sans MS"/>
                <a:cs typeface="Comic Sans MS"/>
                <a:sym typeface="Comic Sans MS"/>
              </a:rPr>
              <a:t>Don’t be afraid to delete the function. Remember, your source code control system still remembers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A comment worth writing is worth writing well. If you are going to write a comment,</a:t>
            </a:r>
          </a:p>
          <a:p>
            <a:pPr defTabSz="914400">
              <a:lnSpc>
                <a:spcPct val="100000"/>
              </a:lnSpc>
              <a:spcBef>
                <a:spcPts val="400"/>
              </a:spcBef>
              <a:defRPr sz="1200">
                <a:latin typeface="Calibri"/>
                <a:ea typeface="Calibri"/>
                <a:cs typeface="Calibri"/>
                <a:sym typeface="Calibri"/>
              </a:defRPr>
            </a:pPr>
            <a:r>
              <a:t>take the time to make sure it is the best comment you can write. Choose your words</a:t>
            </a:r>
          </a:p>
          <a:p>
            <a:pPr defTabSz="914400">
              <a:lnSpc>
                <a:spcPct val="100000"/>
              </a:lnSpc>
              <a:spcBef>
                <a:spcPts val="400"/>
              </a:spcBef>
              <a:defRPr sz="1200">
                <a:latin typeface="Calibri"/>
                <a:ea typeface="Calibri"/>
                <a:cs typeface="Calibri"/>
                <a:sym typeface="Calibri"/>
              </a:defRPr>
            </a:pPr>
            <a:r>
              <a:t>carefully. Use correct grammar and punctuation. Don’t ramble. Don’t state the obvious.</a:t>
            </a:r>
          </a:p>
          <a:p>
            <a:pPr defTabSz="914400">
              <a:lnSpc>
                <a:spcPct val="100000"/>
              </a:lnSpc>
              <a:spcBef>
                <a:spcPts val="400"/>
              </a:spcBef>
              <a:defRPr sz="1200">
                <a:latin typeface="Calibri"/>
                <a:ea typeface="Calibri"/>
                <a:cs typeface="Calibri"/>
                <a:sym typeface="Calibri"/>
              </a:defRPr>
            </a:pPr>
            <a:r>
              <a:t>Be brief.</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sldImg"/>
          </p:nvPr>
        </p:nvSpPr>
        <p:spPr>
          <a:prstGeom prst="rect">
            <a:avLst/>
          </a:prstGeom>
        </p:spPr>
        <p:txBody>
          <a:bodyPr/>
          <a:lstStyle/>
          <a:p>
            <a:pPr/>
          </a:p>
        </p:txBody>
      </p:sp>
      <p:sp>
        <p:nvSpPr>
          <p:cNvPr id="539" name="Shape 539"/>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section of code assumes something about the state of the program.</a:t>
            </a:r>
          </a:p>
          <a:p>
            <a:pPr defTabSz="914400">
              <a:lnSpc>
                <a:spcPct val="100000"/>
              </a:lnSpc>
              <a:defRPr sz="1200">
                <a:latin typeface="Calibri"/>
                <a:ea typeface="Calibri"/>
                <a:cs typeface="Calibri"/>
                <a:sym typeface="Calibri"/>
              </a:defRPr>
            </a:pPr>
            <a:r>
              <a:t>Make the assumption explicit with an assertion.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90"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91"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92"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99"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00"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101"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08"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09"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110"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18"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119"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6"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27"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128"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35"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36"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137"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44"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45"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146"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53"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54"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155"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62"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63"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164"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71"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72"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173"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19"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20"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80"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181" name="Line"/>
          <p:cNvSpPr/>
          <p:nvPr/>
        </p:nvSpPr>
        <p:spPr>
          <a:xfrm flipV="1">
            <a:off x="1524000" y="64770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182"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183" name="Clean Code | Enterprise Java Training"/>
          <p:cNvSpPr txBox="1"/>
          <p:nvPr/>
        </p:nvSpPr>
        <p:spPr>
          <a:xfrm>
            <a:off x="1536700" y="6565900"/>
            <a:ext cx="530860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chemeClr val="accent3">
                    <a:lumOff val="44000"/>
                  </a:schemeClr>
                </a:solidFill>
                <a:latin typeface="Arial"/>
                <a:ea typeface="Arial"/>
                <a:cs typeface="Arial"/>
                <a:sym typeface="Arial"/>
              </a:defRPr>
            </a:lvl1pPr>
          </a:lstStyle>
          <a:p>
            <a:pPr>
              <a:defRPr sz="1800">
                <a:solidFill>
                  <a:srgbClr val="000000"/>
                </a:solidFill>
              </a:defRPr>
            </a:pPr>
            <a:r>
              <a:rPr sz="800">
                <a:solidFill>
                  <a:schemeClr val="accent3">
                    <a:lumOff val="44000"/>
                  </a:schemeClr>
                </a:solidFill>
              </a:rPr>
              <a:t>Clean Code | Enterprise Java Training</a:t>
            </a:r>
          </a:p>
        </p:txBody>
      </p:sp>
      <p:sp>
        <p:nvSpPr>
          <p:cNvPr id="184" name="Body Level One…"/>
          <p:cNvSpPr txBox="1"/>
          <p:nvPr>
            <p:ph type="body" idx="1"/>
          </p:nvPr>
        </p:nvSpPr>
        <p:spPr>
          <a:xfrm>
            <a:off x="457200" y="1784350"/>
            <a:ext cx="8229600" cy="5073650"/>
          </a:xfrm>
          <a:prstGeom prst="rect">
            <a:avLst/>
          </a:prstGeom>
        </p:spPr>
        <p:txBody>
          <a:bodyPr/>
          <a:lstStyle>
            <a:lvl1pPr marL="192087" indent="-192087">
              <a:lnSpc>
                <a:spcPct val="104000"/>
              </a:lnSpc>
              <a:buClr>
                <a:srgbClr val="7889FB"/>
              </a:buClr>
              <a:buFontTx/>
              <a:buChar char="▪"/>
            </a:lvl1pPr>
            <a:lvl2pPr marL="574992" indent="-297180">
              <a:lnSpc>
                <a:spcPct val="104000"/>
              </a:lnSpc>
              <a:buClr>
                <a:srgbClr val="7889FB"/>
              </a:buClr>
              <a:buSzPct val="70000"/>
              <a:buFontTx/>
              <a:buChar char="-"/>
            </a:lvl2pPr>
            <a:lvl3pPr marL="962025" indent="-387350">
              <a:lnSpc>
                <a:spcPct val="104000"/>
              </a:lnSpc>
              <a:buClr>
                <a:srgbClr val="7889FB"/>
              </a:buClr>
              <a:buFontTx/>
              <a:buChar char="▪"/>
            </a:lvl3pPr>
            <a:lvl4pPr marL="1354137" indent="-482600">
              <a:lnSpc>
                <a:spcPct val="104000"/>
              </a:lnSpc>
              <a:buClr>
                <a:srgbClr val="7889FB"/>
              </a:buClr>
              <a:buFontTx/>
              <a:buChar char="-"/>
            </a:lvl4pPr>
            <a:lvl5pPr marL="1702435" indent="-467360">
              <a:lnSpc>
                <a:spcPct val="104000"/>
              </a:lnSpc>
              <a:buClr>
                <a:srgbClr val="7889FB"/>
              </a:buClr>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185" name="Title Text"/>
          <p:cNvSpPr txBox="1"/>
          <p:nvPr>
            <p:ph type="title"/>
          </p:nvPr>
        </p:nvSpPr>
        <p:spPr>
          <a:xfrm>
            <a:off x="457200" y="0"/>
            <a:ext cx="8229600" cy="1419225"/>
          </a:xfrm>
          <a:prstGeom prst="rect">
            <a:avLst/>
          </a:prstGeom>
        </p:spPr>
        <p:txBody>
          <a:bodyPr lIns="0" tIns="0" rIns="0" bIns="0" anchor="b"/>
          <a:lstStyle>
            <a:lvl1pPr algn="l">
              <a:defRPr b="1" sz="3600">
                <a:solidFill>
                  <a:srgbClr val="7889FB"/>
                </a:solidFill>
              </a:defRPr>
            </a:lvl1pPr>
          </a:lstStyle>
          <a:p>
            <a:pPr/>
            <a:r>
              <a:t>Title Text</a:t>
            </a:r>
          </a:p>
        </p:txBody>
      </p:sp>
      <p:sp>
        <p:nvSpPr>
          <p:cNvPr id="186" name="Slide Number"/>
          <p:cNvSpPr txBox="1"/>
          <p:nvPr>
            <p:ph type="sldNum" sz="quarter" idx="2"/>
          </p:nvPr>
        </p:nvSpPr>
        <p:spPr>
          <a:xfrm>
            <a:off x="304800" y="6502620"/>
            <a:ext cx="1219200" cy="226986"/>
          </a:xfrm>
          <a:prstGeom prst="rect">
            <a:avLst/>
          </a:prstGeom>
        </p:spPr>
        <p:txBody>
          <a:bodyPr anchor="t"/>
          <a:lstStyle>
            <a:lvl1pPr algn="l">
              <a:defRPr sz="1000">
                <a:solidFill>
                  <a:schemeClr val="accent3">
                    <a:lumOff val="44000"/>
                  </a:schemeClr>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93" name="Rectangle"/>
          <p:cNvSpPr/>
          <p:nvPr/>
        </p:nvSpPr>
        <p:spPr>
          <a:xfrm>
            <a:off x="0" y="647700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194" name="Rectangle"/>
          <p:cNvSpPr/>
          <p:nvPr/>
        </p:nvSpPr>
        <p:spPr>
          <a:xfrm>
            <a:off x="0" y="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195"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196" name="Line"/>
          <p:cNvSpPr/>
          <p:nvPr/>
        </p:nvSpPr>
        <p:spPr>
          <a:xfrm flipV="1">
            <a:off x="1524000" y="64770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197" name="Line"/>
          <p:cNvSpPr/>
          <p:nvPr/>
        </p:nvSpPr>
        <p:spPr>
          <a:xfrm>
            <a:off x="0" y="381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198" name="Line"/>
          <p:cNvSpPr/>
          <p:nvPr/>
        </p:nvSpPr>
        <p:spPr>
          <a:xfrm>
            <a:off x="0" y="6477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199"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00" name="Clean Code | Enterprise Java Training"/>
          <p:cNvSpPr txBox="1"/>
          <p:nvPr/>
        </p:nvSpPr>
        <p:spPr>
          <a:xfrm>
            <a:off x="1536700" y="6565900"/>
            <a:ext cx="530860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chemeClr val="accent3">
                    <a:lumOff val="44000"/>
                  </a:schemeClr>
                </a:solidFill>
                <a:latin typeface="Arial"/>
                <a:ea typeface="Arial"/>
                <a:cs typeface="Arial"/>
                <a:sym typeface="Arial"/>
              </a:defRPr>
            </a:lvl1pPr>
          </a:lstStyle>
          <a:p>
            <a:pPr>
              <a:defRPr sz="1800">
                <a:solidFill>
                  <a:srgbClr val="000000"/>
                </a:solidFill>
              </a:defRPr>
            </a:pPr>
            <a:r>
              <a:rPr sz="800">
                <a:solidFill>
                  <a:schemeClr val="accent3">
                    <a:lumOff val="44000"/>
                  </a:schemeClr>
                </a:solidFill>
              </a:rPr>
              <a:t>Clean Code | Enterprise Java Training</a:t>
            </a:r>
          </a:p>
        </p:txBody>
      </p:sp>
      <p:sp>
        <p:nvSpPr>
          <p:cNvPr id="201" name="© Copyright Victor Rentea 2015"/>
          <p:cNvSpPr txBox="1"/>
          <p:nvPr/>
        </p:nvSpPr>
        <p:spPr>
          <a:xfrm>
            <a:off x="3838462" y="6565900"/>
            <a:ext cx="530860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C9D0FD"/>
                </a:solidFill>
                <a:latin typeface="Arial"/>
                <a:ea typeface="Arial"/>
                <a:cs typeface="Arial"/>
                <a:sym typeface="Arial"/>
              </a:defRPr>
            </a:lvl1pPr>
          </a:lstStyle>
          <a:p>
            <a:pPr>
              <a:defRPr sz="1800">
                <a:solidFill>
                  <a:srgbClr val="000000"/>
                </a:solidFill>
              </a:defRPr>
            </a:pPr>
            <a:r>
              <a:rPr sz="800">
                <a:solidFill>
                  <a:srgbClr val="C9D0FD"/>
                </a:solidFill>
              </a:rPr>
              <a:t>© Copyright Victor Rentea 2015</a:t>
            </a:r>
          </a:p>
        </p:txBody>
      </p:sp>
      <p:sp>
        <p:nvSpPr>
          <p:cNvPr id="202" name="Bucharest Java User Group"/>
          <p:cNvSpPr txBox="1"/>
          <p:nvPr/>
        </p:nvSpPr>
        <p:spPr>
          <a:xfrm>
            <a:off x="5776233" y="69220"/>
            <a:ext cx="3026345" cy="2392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100">
                <a:solidFill>
                  <a:srgbClr val="C9D0FD"/>
                </a:solidFill>
                <a:latin typeface="Arial"/>
                <a:ea typeface="Arial"/>
                <a:cs typeface="Arial"/>
                <a:sym typeface="Arial"/>
              </a:defRPr>
            </a:lvl1pPr>
          </a:lstStyle>
          <a:p>
            <a:pPr>
              <a:defRPr sz="1800">
                <a:solidFill>
                  <a:srgbClr val="000000"/>
                </a:solidFill>
              </a:defRPr>
            </a:pPr>
            <a:r>
              <a:rPr sz="1100">
                <a:solidFill>
                  <a:srgbClr val="C9D0FD"/>
                </a:solidFill>
              </a:rPr>
              <a:t>Bucharest Java User Group</a:t>
            </a:r>
          </a:p>
        </p:txBody>
      </p:sp>
      <p:pic>
        <p:nvPicPr>
          <p:cNvPr id="203" name="http://photos4.meetupstatic.com/photos/event/3/7/e/3/global_444854307.jpeg" descr="http://photos4.meetupstatic.com/photos/event/3/7/e/3/global_444854307.jpeg"/>
          <p:cNvPicPr>
            <a:picLocks noChangeAspect="1"/>
          </p:cNvPicPr>
          <p:nvPr/>
        </p:nvPicPr>
        <p:blipFill>
          <a:blip r:embed="rId2">
            <a:extLst/>
          </a:blip>
          <a:stretch>
            <a:fillRect/>
          </a:stretch>
        </p:blipFill>
        <p:spPr>
          <a:xfrm>
            <a:off x="8696325" y="-36828"/>
            <a:ext cx="473704" cy="473705"/>
          </a:xfrm>
          <a:prstGeom prst="rect">
            <a:avLst/>
          </a:prstGeom>
          <a:ln w="12700">
            <a:miter lim="400000"/>
          </a:ln>
        </p:spPr>
      </p:pic>
      <p:sp>
        <p:nvSpPr>
          <p:cNvPr id="204" name="Body Level One…"/>
          <p:cNvSpPr txBox="1"/>
          <p:nvPr>
            <p:ph type="body" idx="1"/>
          </p:nvPr>
        </p:nvSpPr>
        <p:spPr>
          <a:xfrm>
            <a:off x="457200" y="1784350"/>
            <a:ext cx="8229600" cy="5073650"/>
          </a:xfrm>
          <a:prstGeom prst="rect">
            <a:avLst/>
          </a:prstGeom>
        </p:spPr>
        <p:txBody>
          <a:bodyPr/>
          <a:lstStyle>
            <a:lvl1pPr marL="192087" indent="-192087">
              <a:lnSpc>
                <a:spcPct val="104000"/>
              </a:lnSpc>
              <a:buClr>
                <a:srgbClr val="7889FB"/>
              </a:buClr>
              <a:buFontTx/>
              <a:buChar char="▪"/>
            </a:lvl1pPr>
            <a:lvl2pPr marL="574992" indent="-297180">
              <a:lnSpc>
                <a:spcPct val="104000"/>
              </a:lnSpc>
              <a:buClr>
                <a:srgbClr val="7889FB"/>
              </a:buClr>
              <a:buSzPct val="70000"/>
              <a:buFontTx/>
              <a:buChar char="-"/>
            </a:lvl2pPr>
            <a:lvl3pPr marL="962025" indent="-387350">
              <a:lnSpc>
                <a:spcPct val="104000"/>
              </a:lnSpc>
              <a:buClr>
                <a:srgbClr val="7889FB"/>
              </a:buClr>
              <a:buFontTx/>
              <a:buChar char="▪"/>
            </a:lvl3pPr>
            <a:lvl4pPr marL="1354137" indent="-482600">
              <a:lnSpc>
                <a:spcPct val="104000"/>
              </a:lnSpc>
              <a:buClr>
                <a:srgbClr val="7889FB"/>
              </a:buClr>
              <a:buFontTx/>
              <a:buChar char="-"/>
            </a:lvl4pPr>
            <a:lvl5pPr marL="1702435" indent="-467360">
              <a:lnSpc>
                <a:spcPct val="104000"/>
              </a:lnSpc>
              <a:buClr>
                <a:srgbClr val="7889FB"/>
              </a:buClr>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205" name="Title Text"/>
          <p:cNvSpPr txBox="1"/>
          <p:nvPr>
            <p:ph type="title"/>
          </p:nvPr>
        </p:nvSpPr>
        <p:spPr>
          <a:xfrm>
            <a:off x="457200" y="0"/>
            <a:ext cx="8229600" cy="1419225"/>
          </a:xfrm>
          <a:prstGeom prst="rect">
            <a:avLst/>
          </a:prstGeom>
        </p:spPr>
        <p:txBody>
          <a:bodyPr lIns="0" tIns="0" rIns="0" bIns="0" anchor="b"/>
          <a:lstStyle>
            <a:lvl1pPr algn="l">
              <a:defRPr b="1" sz="3600">
                <a:solidFill>
                  <a:srgbClr val="7889FB"/>
                </a:solidFill>
              </a:defRPr>
            </a:lvl1pPr>
          </a:lstStyle>
          <a:p>
            <a:pPr/>
            <a:r>
              <a:t>Title Text</a:t>
            </a:r>
          </a:p>
        </p:txBody>
      </p:sp>
      <p:sp>
        <p:nvSpPr>
          <p:cNvPr id="206" name="Slide Number"/>
          <p:cNvSpPr txBox="1"/>
          <p:nvPr>
            <p:ph type="sldNum" sz="quarter" idx="2"/>
          </p:nvPr>
        </p:nvSpPr>
        <p:spPr>
          <a:xfrm>
            <a:off x="304800" y="6502620"/>
            <a:ext cx="1219200" cy="226986"/>
          </a:xfrm>
          <a:prstGeom prst="rect">
            <a:avLst/>
          </a:prstGeom>
        </p:spPr>
        <p:txBody>
          <a:bodyPr anchor="t"/>
          <a:lstStyle>
            <a:lvl1pPr algn="l">
              <a:defRPr sz="1000">
                <a:solidFill>
                  <a:schemeClr val="accent3">
                    <a:lumOff val="44000"/>
                  </a:schemeClr>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3" name="Rectangle"/>
          <p:cNvSpPr/>
          <p:nvPr/>
        </p:nvSpPr>
        <p:spPr>
          <a:xfrm>
            <a:off x="0" y="647700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14" name="Rectangle"/>
          <p:cNvSpPr/>
          <p:nvPr/>
        </p:nvSpPr>
        <p:spPr>
          <a:xfrm>
            <a:off x="0" y="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15"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16" name="Line"/>
          <p:cNvSpPr/>
          <p:nvPr/>
        </p:nvSpPr>
        <p:spPr>
          <a:xfrm flipV="1">
            <a:off x="1524000" y="64770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17" name="Line"/>
          <p:cNvSpPr/>
          <p:nvPr/>
        </p:nvSpPr>
        <p:spPr>
          <a:xfrm>
            <a:off x="0" y="381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18" name="Line"/>
          <p:cNvSpPr/>
          <p:nvPr/>
        </p:nvSpPr>
        <p:spPr>
          <a:xfrm>
            <a:off x="0" y="6477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19"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20" name="Clean Code | Enterprise Java Training"/>
          <p:cNvSpPr txBox="1"/>
          <p:nvPr/>
        </p:nvSpPr>
        <p:spPr>
          <a:xfrm>
            <a:off x="1536700" y="6565900"/>
            <a:ext cx="530860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chemeClr val="accent3">
                    <a:lumOff val="44000"/>
                  </a:schemeClr>
                </a:solidFill>
                <a:latin typeface="Arial"/>
                <a:ea typeface="Arial"/>
                <a:cs typeface="Arial"/>
                <a:sym typeface="Arial"/>
              </a:defRPr>
            </a:lvl1pPr>
          </a:lstStyle>
          <a:p>
            <a:pPr>
              <a:defRPr sz="1800">
                <a:solidFill>
                  <a:srgbClr val="000000"/>
                </a:solidFill>
              </a:defRPr>
            </a:pPr>
            <a:r>
              <a:rPr sz="800">
                <a:solidFill>
                  <a:schemeClr val="accent3">
                    <a:lumOff val="44000"/>
                  </a:schemeClr>
                </a:solidFill>
              </a:rPr>
              <a:t>Clean Code | Enterprise Java Training</a:t>
            </a:r>
          </a:p>
        </p:txBody>
      </p:sp>
      <p:sp>
        <p:nvSpPr>
          <p:cNvPr id="221" name="© Copyright Victor Rentea 2015"/>
          <p:cNvSpPr txBox="1"/>
          <p:nvPr/>
        </p:nvSpPr>
        <p:spPr>
          <a:xfrm>
            <a:off x="3838462" y="6565900"/>
            <a:ext cx="530860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C9D0FD"/>
                </a:solidFill>
                <a:latin typeface="Arial"/>
                <a:ea typeface="Arial"/>
                <a:cs typeface="Arial"/>
                <a:sym typeface="Arial"/>
              </a:defRPr>
            </a:lvl1pPr>
          </a:lstStyle>
          <a:p>
            <a:pPr>
              <a:defRPr sz="1800">
                <a:solidFill>
                  <a:srgbClr val="000000"/>
                </a:solidFill>
              </a:defRPr>
            </a:pPr>
            <a:r>
              <a:rPr sz="800">
                <a:solidFill>
                  <a:srgbClr val="C9D0FD"/>
                </a:solidFill>
              </a:rPr>
              <a:t>© Copyright Victor Rentea 2015</a:t>
            </a:r>
          </a:p>
        </p:txBody>
      </p:sp>
      <p:sp>
        <p:nvSpPr>
          <p:cNvPr id="222" name="Bucharest Java User Group"/>
          <p:cNvSpPr txBox="1"/>
          <p:nvPr/>
        </p:nvSpPr>
        <p:spPr>
          <a:xfrm>
            <a:off x="5776233" y="69220"/>
            <a:ext cx="3026345" cy="2392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100">
                <a:solidFill>
                  <a:srgbClr val="C9D0FD"/>
                </a:solidFill>
                <a:latin typeface="Arial"/>
                <a:ea typeface="Arial"/>
                <a:cs typeface="Arial"/>
                <a:sym typeface="Arial"/>
              </a:defRPr>
            </a:lvl1pPr>
          </a:lstStyle>
          <a:p>
            <a:pPr>
              <a:defRPr sz="1800">
                <a:solidFill>
                  <a:srgbClr val="000000"/>
                </a:solidFill>
              </a:defRPr>
            </a:pPr>
            <a:r>
              <a:rPr sz="1100">
                <a:solidFill>
                  <a:srgbClr val="C9D0FD"/>
                </a:solidFill>
              </a:rPr>
              <a:t>Bucharest Java User Group</a:t>
            </a:r>
          </a:p>
        </p:txBody>
      </p:sp>
      <p:pic>
        <p:nvPicPr>
          <p:cNvPr id="223" name="http://photos4.meetupstatic.com/photos/event/3/7/e/3/global_444854307.jpeg" descr="http://photos4.meetupstatic.com/photos/event/3/7/e/3/global_444854307.jpeg"/>
          <p:cNvPicPr>
            <a:picLocks noChangeAspect="1"/>
          </p:cNvPicPr>
          <p:nvPr/>
        </p:nvPicPr>
        <p:blipFill>
          <a:blip r:embed="rId2">
            <a:extLst/>
          </a:blip>
          <a:stretch>
            <a:fillRect/>
          </a:stretch>
        </p:blipFill>
        <p:spPr>
          <a:xfrm>
            <a:off x="8696325" y="-36828"/>
            <a:ext cx="473704" cy="473705"/>
          </a:xfrm>
          <a:prstGeom prst="rect">
            <a:avLst/>
          </a:prstGeom>
          <a:ln w="12700">
            <a:miter lim="400000"/>
          </a:ln>
        </p:spPr>
      </p:pic>
      <p:sp>
        <p:nvSpPr>
          <p:cNvPr id="224" name="Body Level One…"/>
          <p:cNvSpPr txBox="1"/>
          <p:nvPr>
            <p:ph type="body" idx="1"/>
          </p:nvPr>
        </p:nvSpPr>
        <p:spPr>
          <a:xfrm>
            <a:off x="457200" y="1784350"/>
            <a:ext cx="8229600" cy="5073650"/>
          </a:xfrm>
          <a:prstGeom prst="rect">
            <a:avLst/>
          </a:prstGeom>
        </p:spPr>
        <p:txBody>
          <a:bodyPr/>
          <a:lstStyle>
            <a:lvl1pPr marL="192087" indent="-192087">
              <a:lnSpc>
                <a:spcPct val="104000"/>
              </a:lnSpc>
              <a:buClr>
                <a:srgbClr val="7889FB"/>
              </a:buClr>
              <a:buFontTx/>
              <a:buChar char="▪"/>
            </a:lvl1pPr>
            <a:lvl2pPr marL="574992" indent="-297180">
              <a:lnSpc>
                <a:spcPct val="104000"/>
              </a:lnSpc>
              <a:buClr>
                <a:srgbClr val="7889FB"/>
              </a:buClr>
              <a:buSzPct val="70000"/>
              <a:buFontTx/>
              <a:buChar char="-"/>
            </a:lvl2pPr>
            <a:lvl3pPr marL="962025" indent="-387350">
              <a:lnSpc>
                <a:spcPct val="104000"/>
              </a:lnSpc>
              <a:buClr>
                <a:srgbClr val="7889FB"/>
              </a:buClr>
              <a:buFontTx/>
              <a:buChar char="▪"/>
            </a:lvl3pPr>
            <a:lvl4pPr marL="1354137" indent="-482600">
              <a:lnSpc>
                <a:spcPct val="104000"/>
              </a:lnSpc>
              <a:buClr>
                <a:srgbClr val="7889FB"/>
              </a:buClr>
              <a:buFontTx/>
              <a:buChar char="-"/>
            </a:lvl4pPr>
            <a:lvl5pPr marL="1702435" indent="-467360">
              <a:lnSpc>
                <a:spcPct val="104000"/>
              </a:lnSpc>
              <a:buClr>
                <a:srgbClr val="7889FB"/>
              </a:buClr>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225" name="Title Text"/>
          <p:cNvSpPr txBox="1"/>
          <p:nvPr>
            <p:ph type="title"/>
          </p:nvPr>
        </p:nvSpPr>
        <p:spPr>
          <a:xfrm>
            <a:off x="457200" y="0"/>
            <a:ext cx="8229600" cy="1419225"/>
          </a:xfrm>
          <a:prstGeom prst="rect">
            <a:avLst/>
          </a:prstGeom>
        </p:spPr>
        <p:txBody>
          <a:bodyPr lIns="0" tIns="0" rIns="0" bIns="0" anchor="b"/>
          <a:lstStyle>
            <a:lvl1pPr algn="l">
              <a:defRPr b="1" sz="3600">
                <a:solidFill>
                  <a:srgbClr val="7889FB"/>
                </a:solidFill>
              </a:defRPr>
            </a:lvl1pPr>
          </a:lstStyle>
          <a:p>
            <a:pPr/>
            <a:r>
              <a:t>Title Text</a:t>
            </a:r>
          </a:p>
        </p:txBody>
      </p:sp>
      <p:sp>
        <p:nvSpPr>
          <p:cNvPr id="226" name="Slide Number"/>
          <p:cNvSpPr txBox="1"/>
          <p:nvPr>
            <p:ph type="sldNum" sz="quarter" idx="2"/>
          </p:nvPr>
        </p:nvSpPr>
        <p:spPr>
          <a:xfrm>
            <a:off x="304800" y="6502620"/>
            <a:ext cx="1219200" cy="226986"/>
          </a:xfrm>
          <a:prstGeom prst="rect">
            <a:avLst/>
          </a:prstGeom>
        </p:spPr>
        <p:txBody>
          <a:bodyPr anchor="t"/>
          <a:lstStyle>
            <a:lvl1pPr algn="l">
              <a:defRPr sz="1000">
                <a:solidFill>
                  <a:schemeClr val="accent3">
                    <a:lumOff val="44000"/>
                  </a:schemeClr>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33" name="Rectangle"/>
          <p:cNvSpPr/>
          <p:nvPr/>
        </p:nvSpPr>
        <p:spPr>
          <a:xfrm>
            <a:off x="0" y="647700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34" name="Rectangle"/>
          <p:cNvSpPr/>
          <p:nvPr/>
        </p:nvSpPr>
        <p:spPr>
          <a:xfrm>
            <a:off x="0" y="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35"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36" name="Line"/>
          <p:cNvSpPr/>
          <p:nvPr/>
        </p:nvSpPr>
        <p:spPr>
          <a:xfrm flipV="1">
            <a:off x="1524000" y="64770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37" name="Line"/>
          <p:cNvSpPr/>
          <p:nvPr/>
        </p:nvSpPr>
        <p:spPr>
          <a:xfrm>
            <a:off x="0" y="381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38" name="Line"/>
          <p:cNvSpPr/>
          <p:nvPr/>
        </p:nvSpPr>
        <p:spPr>
          <a:xfrm>
            <a:off x="0" y="6477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39"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40" name="Clean Code | Enterprise Java Training"/>
          <p:cNvSpPr txBox="1"/>
          <p:nvPr/>
        </p:nvSpPr>
        <p:spPr>
          <a:xfrm>
            <a:off x="1536700" y="6565900"/>
            <a:ext cx="530860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chemeClr val="accent3">
                    <a:lumOff val="44000"/>
                  </a:schemeClr>
                </a:solidFill>
                <a:latin typeface="Arial"/>
                <a:ea typeface="Arial"/>
                <a:cs typeface="Arial"/>
                <a:sym typeface="Arial"/>
              </a:defRPr>
            </a:lvl1pPr>
          </a:lstStyle>
          <a:p>
            <a:pPr>
              <a:defRPr sz="1800">
                <a:solidFill>
                  <a:srgbClr val="000000"/>
                </a:solidFill>
              </a:defRPr>
            </a:pPr>
            <a:r>
              <a:rPr sz="800">
                <a:solidFill>
                  <a:schemeClr val="accent3">
                    <a:lumOff val="44000"/>
                  </a:schemeClr>
                </a:solidFill>
              </a:rPr>
              <a:t>Clean Code | Enterprise Java Training</a:t>
            </a:r>
          </a:p>
        </p:txBody>
      </p:sp>
      <p:sp>
        <p:nvSpPr>
          <p:cNvPr id="241" name="© Copyright Victor Rentea 2015"/>
          <p:cNvSpPr txBox="1"/>
          <p:nvPr/>
        </p:nvSpPr>
        <p:spPr>
          <a:xfrm>
            <a:off x="3838462" y="6565900"/>
            <a:ext cx="530860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C9D0FD"/>
                </a:solidFill>
                <a:latin typeface="Arial"/>
                <a:ea typeface="Arial"/>
                <a:cs typeface="Arial"/>
                <a:sym typeface="Arial"/>
              </a:defRPr>
            </a:lvl1pPr>
          </a:lstStyle>
          <a:p>
            <a:pPr>
              <a:defRPr sz="1800">
                <a:solidFill>
                  <a:srgbClr val="000000"/>
                </a:solidFill>
              </a:defRPr>
            </a:pPr>
            <a:r>
              <a:rPr sz="800">
                <a:solidFill>
                  <a:srgbClr val="C9D0FD"/>
                </a:solidFill>
              </a:rPr>
              <a:t>© Copyright Victor Rentea 2015</a:t>
            </a:r>
          </a:p>
        </p:txBody>
      </p:sp>
      <p:sp>
        <p:nvSpPr>
          <p:cNvPr id="242" name="Bucharest Java User Group"/>
          <p:cNvSpPr txBox="1"/>
          <p:nvPr/>
        </p:nvSpPr>
        <p:spPr>
          <a:xfrm>
            <a:off x="5776233" y="69220"/>
            <a:ext cx="3026345" cy="2392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100">
                <a:solidFill>
                  <a:srgbClr val="C9D0FD"/>
                </a:solidFill>
                <a:latin typeface="Arial"/>
                <a:ea typeface="Arial"/>
                <a:cs typeface="Arial"/>
                <a:sym typeface="Arial"/>
              </a:defRPr>
            </a:lvl1pPr>
          </a:lstStyle>
          <a:p>
            <a:pPr>
              <a:defRPr sz="1800">
                <a:solidFill>
                  <a:srgbClr val="000000"/>
                </a:solidFill>
              </a:defRPr>
            </a:pPr>
            <a:r>
              <a:rPr sz="1100">
                <a:solidFill>
                  <a:srgbClr val="C9D0FD"/>
                </a:solidFill>
              </a:rPr>
              <a:t>Bucharest Java User Group</a:t>
            </a:r>
          </a:p>
        </p:txBody>
      </p:sp>
      <p:pic>
        <p:nvPicPr>
          <p:cNvPr id="243" name="http://photos4.meetupstatic.com/photos/event/3/7/e/3/global_444854307.jpeg" descr="http://photos4.meetupstatic.com/photos/event/3/7/e/3/global_444854307.jpeg"/>
          <p:cNvPicPr>
            <a:picLocks noChangeAspect="1"/>
          </p:cNvPicPr>
          <p:nvPr/>
        </p:nvPicPr>
        <p:blipFill>
          <a:blip r:embed="rId2">
            <a:extLst/>
          </a:blip>
          <a:stretch>
            <a:fillRect/>
          </a:stretch>
        </p:blipFill>
        <p:spPr>
          <a:xfrm>
            <a:off x="8696325" y="-36828"/>
            <a:ext cx="473704" cy="473705"/>
          </a:xfrm>
          <a:prstGeom prst="rect">
            <a:avLst/>
          </a:prstGeom>
          <a:ln w="12700">
            <a:miter lim="400000"/>
          </a:ln>
        </p:spPr>
      </p:pic>
      <p:sp>
        <p:nvSpPr>
          <p:cNvPr id="244" name="Body Level One…"/>
          <p:cNvSpPr txBox="1"/>
          <p:nvPr>
            <p:ph type="body" idx="1"/>
          </p:nvPr>
        </p:nvSpPr>
        <p:spPr>
          <a:xfrm>
            <a:off x="457200" y="1784350"/>
            <a:ext cx="8229600" cy="5073650"/>
          </a:xfrm>
          <a:prstGeom prst="rect">
            <a:avLst/>
          </a:prstGeom>
        </p:spPr>
        <p:txBody>
          <a:bodyPr/>
          <a:lstStyle>
            <a:lvl1pPr marL="192087" indent="-192087">
              <a:lnSpc>
                <a:spcPct val="104000"/>
              </a:lnSpc>
              <a:buClr>
                <a:srgbClr val="7889FB"/>
              </a:buClr>
              <a:buFontTx/>
              <a:buChar char="▪"/>
            </a:lvl1pPr>
            <a:lvl2pPr marL="574992" indent="-297180">
              <a:lnSpc>
                <a:spcPct val="104000"/>
              </a:lnSpc>
              <a:buClr>
                <a:srgbClr val="7889FB"/>
              </a:buClr>
              <a:buSzPct val="70000"/>
              <a:buFontTx/>
              <a:buChar char="-"/>
            </a:lvl2pPr>
            <a:lvl3pPr marL="962025" indent="-387350">
              <a:lnSpc>
                <a:spcPct val="104000"/>
              </a:lnSpc>
              <a:buClr>
                <a:srgbClr val="7889FB"/>
              </a:buClr>
              <a:buFontTx/>
              <a:buChar char="▪"/>
            </a:lvl3pPr>
            <a:lvl4pPr marL="1354137" indent="-482600">
              <a:lnSpc>
                <a:spcPct val="104000"/>
              </a:lnSpc>
              <a:buClr>
                <a:srgbClr val="7889FB"/>
              </a:buClr>
              <a:buFontTx/>
              <a:buChar char="-"/>
            </a:lvl4pPr>
            <a:lvl5pPr marL="1702435" indent="-467360">
              <a:lnSpc>
                <a:spcPct val="104000"/>
              </a:lnSpc>
              <a:buClr>
                <a:srgbClr val="7889FB"/>
              </a:buClr>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245" name="Title Text"/>
          <p:cNvSpPr txBox="1"/>
          <p:nvPr>
            <p:ph type="title"/>
          </p:nvPr>
        </p:nvSpPr>
        <p:spPr>
          <a:xfrm>
            <a:off x="457200" y="0"/>
            <a:ext cx="8229600" cy="1419225"/>
          </a:xfrm>
          <a:prstGeom prst="rect">
            <a:avLst/>
          </a:prstGeom>
        </p:spPr>
        <p:txBody>
          <a:bodyPr lIns="0" tIns="0" rIns="0" bIns="0" anchor="b"/>
          <a:lstStyle>
            <a:lvl1pPr algn="l">
              <a:defRPr b="1" sz="3600">
                <a:solidFill>
                  <a:srgbClr val="7889FB"/>
                </a:solidFill>
              </a:defRPr>
            </a:lvl1pPr>
          </a:lstStyle>
          <a:p>
            <a:pPr/>
            <a:r>
              <a:t>Title Text</a:t>
            </a:r>
          </a:p>
        </p:txBody>
      </p:sp>
      <p:sp>
        <p:nvSpPr>
          <p:cNvPr id="246" name="Slide Number"/>
          <p:cNvSpPr txBox="1"/>
          <p:nvPr>
            <p:ph type="sldNum" sz="quarter" idx="2"/>
          </p:nvPr>
        </p:nvSpPr>
        <p:spPr>
          <a:xfrm>
            <a:off x="304800" y="6502620"/>
            <a:ext cx="1219200" cy="226986"/>
          </a:xfrm>
          <a:prstGeom prst="rect">
            <a:avLst/>
          </a:prstGeom>
        </p:spPr>
        <p:txBody>
          <a:bodyPr anchor="t"/>
          <a:lstStyle>
            <a:lvl1pPr algn="l">
              <a:defRPr sz="1000">
                <a:solidFill>
                  <a:schemeClr val="accent3">
                    <a:lumOff val="44000"/>
                  </a:schemeClr>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53" name="Rectangle"/>
          <p:cNvSpPr/>
          <p:nvPr/>
        </p:nvSpPr>
        <p:spPr>
          <a:xfrm>
            <a:off x="0" y="647700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54" name="Rectangle"/>
          <p:cNvSpPr/>
          <p:nvPr/>
        </p:nvSpPr>
        <p:spPr>
          <a:xfrm>
            <a:off x="0" y="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55"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56" name="Line"/>
          <p:cNvSpPr/>
          <p:nvPr/>
        </p:nvSpPr>
        <p:spPr>
          <a:xfrm flipV="1">
            <a:off x="1524000" y="64770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57" name="Line"/>
          <p:cNvSpPr/>
          <p:nvPr/>
        </p:nvSpPr>
        <p:spPr>
          <a:xfrm>
            <a:off x="0" y="381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58" name="Line"/>
          <p:cNvSpPr/>
          <p:nvPr/>
        </p:nvSpPr>
        <p:spPr>
          <a:xfrm>
            <a:off x="0" y="6477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59"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60" name="Clean Code | Enterprise Java Training"/>
          <p:cNvSpPr txBox="1"/>
          <p:nvPr/>
        </p:nvSpPr>
        <p:spPr>
          <a:xfrm>
            <a:off x="1536700" y="6565900"/>
            <a:ext cx="530860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chemeClr val="accent3">
                    <a:lumOff val="44000"/>
                  </a:schemeClr>
                </a:solidFill>
                <a:latin typeface="Arial"/>
                <a:ea typeface="Arial"/>
                <a:cs typeface="Arial"/>
                <a:sym typeface="Arial"/>
              </a:defRPr>
            </a:lvl1pPr>
          </a:lstStyle>
          <a:p>
            <a:pPr>
              <a:defRPr sz="1800">
                <a:solidFill>
                  <a:srgbClr val="000000"/>
                </a:solidFill>
              </a:defRPr>
            </a:pPr>
            <a:r>
              <a:rPr sz="800">
                <a:solidFill>
                  <a:schemeClr val="accent3">
                    <a:lumOff val="44000"/>
                  </a:schemeClr>
                </a:solidFill>
              </a:rPr>
              <a:t>Clean Code | Enterprise Java Training</a:t>
            </a:r>
          </a:p>
        </p:txBody>
      </p:sp>
      <p:sp>
        <p:nvSpPr>
          <p:cNvPr id="261" name="© Copyright Victor Rentea 2015"/>
          <p:cNvSpPr txBox="1"/>
          <p:nvPr/>
        </p:nvSpPr>
        <p:spPr>
          <a:xfrm>
            <a:off x="3838462" y="6565900"/>
            <a:ext cx="530860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C9D0FD"/>
                </a:solidFill>
                <a:latin typeface="Arial"/>
                <a:ea typeface="Arial"/>
                <a:cs typeface="Arial"/>
                <a:sym typeface="Arial"/>
              </a:defRPr>
            </a:lvl1pPr>
          </a:lstStyle>
          <a:p>
            <a:pPr>
              <a:defRPr sz="1800">
                <a:solidFill>
                  <a:srgbClr val="000000"/>
                </a:solidFill>
              </a:defRPr>
            </a:pPr>
            <a:r>
              <a:rPr sz="800">
                <a:solidFill>
                  <a:srgbClr val="C9D0FD"/>
                </a:solidFill>
              </a:rPr>
              <a:t>© Copyright Victor Rentea 2015</a:t>
            </a:r>
          </a:p>
        </p:txBody>
      </p:sp>
      <p:sp>
        <p:nvSpPr>
          <p:cNvPr id="262" name="Bucharest Java User Group"/>
          <p:cNvSpPr txBox="1"/>
          <p:nvPr/>
        </p:nvSpPr>
        <p:spPr>
          <a:xfrm>
            <a:off x="5776233" y="69220"/>
            <a:ext cx="3026345" cy="2392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100">
                <a:solidFill>
                  <a:srgbClr val="C9D0FD"/>
                </a:solidFill>
                <a:latin typeface="Arial"/>
                <a:ea typeface="Arial"/>
                <a:cs typeface="Arial"/>
                <a:sym typeface="Arial"/>
              </a:defRPr>
            </a:lvl1pPr>
          </a:lstStyle>
          <a:p>
            <a:pPr>
              <a:defRPr sz="1800">
                <a:solidFill>
                  <a:srgbClr val="000000"/>
                </a:solidFill>
              </a:defRPr>
            </a:pPr>
            <a:r>
              <a:rPr sz="1100">
                <a:solidFill>
                  <a:srgbClr val="C9D0FD"/>
                </a:solidFill>
              </a:rPr>
              <a:t>Bucharest Java User Group</a:t>
            </a:r>
          </a:p>
        </p:txBody>
      </p:sp>
      <p:pic>
        <p:nvPicPr>
          <p:cNvPr id="263" name="http://photos4.meetupstatic.com/photos/event/3/7/e/3/global_444854307.jpeg" descr="http://photos4.meetupstatic.com/photos/event/3/7/e/3/global_444854307.jpeg"/>
          <p:cNvPicPr>
            <a:picLocks noChangeAspect="1"/>
          </p:cNvPicPr>
          <p:nvPr/>
        </p:nvPicPr>
        <p:blipFill>
          <a:blip r:embed="rId2">
            <a:extLst/>
          </a:blip>
          <a:stretch>
            <a:fillRect/>
          </a:stretch>
        </p:blipFill>
        <p:spPr>
          <a:xfrm>
            <a:off x="8696325" y="-36828"/>
            <a:ext cx="473704" cy="473705"/>
          </a:xfrm>
          <a:prstGeom prst="rect">
            <a:avLst/>
          </a:prstGeom>
          <a:ln w="12700">
            <a:miter lim="400000"/>
          </a:ln>
        </p:spPr>
      </p:pic>
      <p:sp>
        <p:nvSpPr>
          <p:cNvPr id="264" name="Body Level One…"/>
          <p:cNvSpPr txBox="1"/>
          <p:nvPr>
            <p:ph type="body" idx="1"/>
          </p:nvPr>
        </p:nvSpPr>
        <p:spPr>
          <a:xfrm>
            <a:off x="457200" y="1784350"/>
            <a:ext cx="8229600" cy="5073650"/>
          </a:xfrm>
          <a:prstGeom prst="rect">
            <a:avLst/>
          </a:prstGeom>
        </p:spPr>
        <p:txBody>
          <a:bodyPr/>
          <a:lstStyle>
            <a:lvl1pPr marL="192087" indent="-192087">
              <a:lnSpc>
                <a:spcPct val="104000"/>
              </a:lnSpc>
              <a:buClr>
                <a:srgbClr val="7889FB"/>
              </a:buClr>
              <a:buFontTx/>
              <a:buChar char="▪"/>
            </a:lvl1pPr>
            <a:lvl2pPr marL="574992" indent="-297180">
              <a:lnSpc>
                <a:spcPct val="104000"/>
              </a:lnSpc>
              <a:buClr>
                <a:srgbClr val="7889FB"/>
              </a:buClr>
              <a:buSzPct val="70000"/>
              <a:buFontTx/>
              <a:buChar char="-"/>
            </a:lvl2pPr>
            <a:lvl3pPr marL="962025" indent="-387350">
              <a:lnSpc>
                <a:spcPct val="104000"/>
              </a:lnSpc>
              <a:buClr>
                <a:srgbClr val="7889FB"/>
              </a:buClr>
              <a:buFontTx/>
              <a:buChar char="▪"/>
            </a:lvl3pPr>
            <a:lvl4pPr marL="1354137" indent="-482600">
              <a:lnSpc>
                <a:spcPct val="104000"/>
              </a:lnSpc>
              <a:buClr>
                <a:srgbClr val="7889FB"/>
              </a:buClr>
              <a:buFontTx/>
              <a:buChar char="-"/>
            </a:lvl4pPr>
            <a:lvl5pPr marL="1702435" indent="-467360">
              <a:lnSpc>
                <a:spcPct val="104000"/>
              </a:lnSpc>
              <a:buClr>
                <a:srgbClr val="7889FB"/>
              </a:buClr>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265" name="Title Text"/>
          <p:cNvSpPr txBox="1"/>
          <p:nvPr>
            <p:ph type="title"/>
          </p:nvPr>
        </p:nvSpPr>
        <p:spPr>
          <a:xfrm>
            <a:off x="457200" y="0"/>
            <a:ext cx="8229600" cy="1419225"/>
          </a:xfrm>
          <a:prstGeom prst="rect">
            <a:avLst/>
          </a:prstGeom>
        </p:spPr>
        <p:txBody>
          <a:bodyPr lIns="0" tIns="0" rIns="0" bIns="0" anchor="b"/>
          <a:lstStyle>
            <a:lvl1pPr algn="l">
              <a:defRPr b="1" sz="3600">
                <a:solidFill>
                  <a:srgbClr val="7889FB"/>
                </a:solidFill>
              </a:defRPr>
            </a:lvl1pPr>
          </a:lstStyle>
          <a:p>
            <a:pPr/>
            <a:r>
              <a:t>Title Text</a:t>
            </a:r>
          </a:p>
        </p:txBody>
      </p:sp>
      <p:sp>
        <p:nvSpPr>
          <p:cNvPr id="266" name="Slide Number"/>
          <p:cNvSpPr txBox="1"/>
          <p:nvPr>
            <p:ph type="sldNum" sz="quarter" idx="2"/>
          </p:nvPr>
        </p:nvSpPr>
        <p:spPr>
          <a:xfrm>
            <a:off x="304800" y="6502620"/>
            <a:ext cx="1219200" cy="226986"/>
          </a:xfrm>
          <a:prstGeom prst="rect">
            <a:avLst/>
          </a:prstGeom>
        </p:spPr>
        <p:txBody>
          <a:bodyPr anchor="t"/>
          <a:lstStyle>
            <a:lvl1pPr algn="l">
              <a:defRPr sz="1000">
                <a:solidFill>
                  <a:schemeClr val="accent3">
                    <a:lumOff val="44000"/>
                  </a:schemeClr>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3" name="Rectangle"/>
          <p:cNvSpPr/>
          <p:nvPr/>
        </p:nvSpPr>
        <p:spPr>
          <a:xfrm>
            <a:off x="0" y="647700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74" name="Rectangle"/>
          <p:cNvSpPr/>
          <p:nvPr/>
        </p:nvSpPr>
        <p:spPr>
          <a:xfrm>
            <a:off x="0" y="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75"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76" name="Line"/>
          <p:cNvSpPr/>
          <p:nvPr/>
        </p:nvSpPr>
        <p:spPr>
          <a:xfrm flipV="1">
            <a:off x="1524000" y="64770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77" name="Line"/>
          <p:cNvSpPr/>
          <p:nvPr/>
        </p:nvSpPr>
        <p:spPr>
          <a:xfrm>
            <a:off x="0" y="381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78" name="Line"/>
          <p:cNvSpPr/>
          <p:nvPr/>
        </p:nvSpPr>
        <p:spPr>
          <a:xfrm>
            <a:off x="0" y="6477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79"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80" name="Clean Code | Enterprise Java Training"/>
          <p:cNvSpPr txBox="1"/>
          <p:nvPr/>
        </p:nvSpPr>
        <p:spPr>
          <a:xfrm>
            <a:off x="1536700" y="6565900"/>
            <a:ext cx="530860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chemeClr val="accent3">
                    <a:lumOff val="44000"/>
                  </a:schemeClr>
                </a:solidFill>
                <a:latin typeface="Arial"/>
                <a:ea typeface="Arial"/>
                <a:cs typeface="Arial"/>
                <a:sym typeface="Arial"/>
              </a:defRPr>
            </a:lvl1pPr>
          </a:lstStyle>
          <a:p>
            <a:pPr>
              <a:defRPr sz="1800">
                <a:solidFill>
                  <a:srgbClr val="000000"/>
                </a:solidFill>
              </a:defRPr>
            </a:pPr>
            <a:r>
              <a:rPr sz="800">
                <a:solidFill>
                  <a:schemeClr val="accent3">
                    <a:lumOff val="44000"/>
                  </a:schemeClr>
                </a:solidFill>
              </a:rPr>
              <a:t>Clean Code | Enterprise Java Training</a:t>
            </a:r>
          </a:p>
        </p:txBody>
      </p:sp>
      <p:sp>
        <p:nvSpPr>
          <p:cNvPr id="281" name="© Copyright Victor Rentea 2015"/>
          <p:cNvSpPr txBox="1"/>
          <p:nvPr/>
        </p:nvSpPr>
        <p:spPr>
          <a:xfrm>
            <a:off x="3838462" y="6565900"/>
            <a:ext cx="530860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C9D0FD"/>
                </a:solidFill>
                <a:latin typeface="Arial"/>
                <a:ea typeface="Arial"/>
                <a:cs typeface="Arial"/>
                <a:sym typeface="Arial"/>
              </a:defRPr>
            </a:lvl1pPr>
          </a:lstStyle>
          <a:p>
            <a:pPr>
              <a:defRPr sz="1800">
                <a:solidFill>
                  <a:srgbClr val="000000"/>
                </a:solidFill>
              </a:defRPr>
            </a:pPr>
            <a:r>
              <a:rPr sz="800">
                <a:solidFill>
                  <a:srgbClr val="C9D0FD"/>
                </a:solidFill>
              </a:rPr>
              <a:t>© Copyright Victor Rentea 2015</a:t>
            </a:r>
          </a:p>
        </p:txBody>
      </p:sp>
      <p:sp>
        <p:nvSpPr>
          <p:cNvPr id="282" name="Bucharest Java User Group"/>
          <p:cNvSpPr txBox="1"/>
          <p:nvPr/>
        </p:nvSpPr>
        <p:spPr>
          <a:xfrm>
            <a:off x="5776233" y="69220"/>
            <a:ext cx="3026345" cy="2392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100">
                <a:solidFill>
                  <a:srgbClr val="C9D0FD"/>
                </a:solidFill>
                <a:latin typeface="Arial"/>
                <a:ea typeface="Arial"/>
                <a:cs typeface="Arial"/>
                <a:sym typeface="Arial"/>
              </a:defRPr>
            </a:lvl1pPr>
          </a:lstStyle>
          <a:p>
            <a:pPr>
              <a:defRPr sz="1800">
                <a:solidFill>
                  <a:srgbClr val="000000"/>
                </a:solidFill>
              </a:defRPr>
            </a:pPr>
            <a:r>
              <a:rPr sz="1100">
                <a:solidFill>
                  <a:srgbClr val="C9D0FD"/>
                </a:solidFill>
              </a:rPr>
              <a:t>Bucharest Java User Group</a:t>
            </a:r>
          </a:p>
        </p:txBody>
      </p:sp>
      <p:pic>
        <p:nvPicPr>
          <p:cNvPr id="283" name="http://photos4.meetupstatic.com/photos/event/3/7/e/3/global_444854307.jpeg" descr="http://photos4.meetupstatic.com/photos/event/3/7/e/3/global_444854307.jpeg"/>
          <p:cNvPicPr>
            <a:picLocks noChangeAspect="1"/>
          </p:cNvPicPr>
          <p:nvPr/>
        </p:nvPicPr>
        <p:blipFill>
          <a:blip r:embed="rId2">
            <a:extLst/>
          </a:blip>
          <a:stretch>
            <a:fillRect/>
          </a:stretch>
        </p:blipFill>
        <p:spPr>
          <a:xfrm>
            <a:off x="8696325" y="-36828"/>
            <a:ext cx="473704" cy="473705"/>
          </a:xfrm>
          <a:prstGeom prst="rect">
            <a:avLst/>
          </a:prstGeom>
          <a:ln w="12700">
            <a:miter lim="400000"/>
          </a:ln>
        </p:spPr>
      </p:pic>
      <p:sp>
        <p:nvSpPr>
          <p:cNvPr id="284" name="Body Level One…"/>
          <p:cNvSpPr txBox="1"/>
          <p:nvPr>
            <p:ph type="body" idx="1"/>
          </p:nvPr>
        </p:nvSpPr>
        <p:spPr>
          <a:xfrm>
            <a:off x="457200" y="1784350"/>
            <a:ext cx="8229600" cy="5073650"/>
          </a:xfrm>
          <a:prstGeom prst="rect">
            <a:avLst/>
          </a:prstGeom>
        </p:spPr>
        <p:txBody>
          <a:bodyPr/>
          <a:lstStyle>
            <a:lvl1pPr marL="192087" indent="-192087">
              <a:lnSpc>
                <a:spcPct val="104000"/>
              </a:lnSpc>
              <a:buClr>
                <a:srgbClr val="7889FB"/>
              </a:buClr>
              <a:buFontTx/>
              <a:buChar char="▪"/>
            </a:lvl1pPr>
            <a:lvl2pPr marL="574992" indent="-297180">
              <a:lnSpc>
                <a:spcPct val="104000"/>
              </a:lnSpc>
              <a:buClr>
                <a:srgbClr val="7889FB"/>
              </a:buClr>
              <a:buSzPct val="70000"/>
              <a:buFontTx/>
              <a:buChar char="-"/>
            </a:lvl2pPr>
            <a:lvl3pPr marL="962025" indent="-387350">
              <a:lnSpc>
                <a:spcPct val="104000"/>
              </a:lnSpc>
              <a:buClr>
                <a:srgbClr val="7889FB"/>
              </a:buClr>
              <a:buFontTx/>
              <a:buChar char="▪"/>
            </a:lvl3pPr>
            <a:lvl4pPr marL="1354137" indent="-482600">
              <a:lnSpc>
                <a:spcPct val="104000"/>
              </a:lnSpc>
              <a:buClr>
                <a:srgbClr val="7889FB"/>
              </a:buClr>
              <a:buFontTx/>
              <a:buChar char="-"/>
            </a:lvl4pPr>
            <a:lvl5pPr marL="1702435" indent="-467360">
              <a:lnSpc>
                <a:spcPct val="104000"/>
              </a:lnSpc>
              <a:buClr>
                <a:srgbClr val="7889FB"/>
              </a:buClr>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285" name="Title Text"/>
          <p:cNvSpPr txBox="1"/>
          <p:nvPr>
            <p:ph type="title"/>
          </p:nvPr>
        </p:nvSpPr>
        <p:spPr>
          <a:xfrm>
            <a:off x="457200" y="0"/>
            <a:ext cx="8229600" cy="1419225"/>
          </a:xfrm>
          <a:prstGeom prst="rect">
            <a:avLst/>
          </a:prstGeom>
        </p:spPr>
        <p:txBody>
          <a:bodyPr lIns="0" tIns="0" rIns="0" bIns="0" anchor="b"/>
          <a:lstStyle>
            <a:lvl1pPr algn="l">
              <a:defRPr b="1" sz="3600">
                <a:solidFill>
                  <a:srgbClr val="7889FB"/>
                </a:solidFill>
              </a:defRPr>
            </a:lvl1pPr>
          </a:lstStyle>
          <a:p>
            <a:pPr/>
            <a:r>
              <a:t>Title Text</a:t>
            </a:r>
          </a:p>
        </p:txBody>
      </p:sp>
      <p:sp>
        <p:nvSpPr>
          <p:cNvPr id="286" name="Slide Number"/>
          <p:cNvSpPr txBox="1"/>
          <p:nvPr>
            <p:ph type="sldNum" sz="quarter" idx="2"/>
          </p:nvPr>
        </p:nvSpPr>
        <p:spPr>
          <a:xfrm>
            <a:off x="304800" y="6502620"/>
            <a:ext cx="1219200" cy="226986"/>
          </a:xfrm>
          <a:prstGeom prst="rect">
            <a:avLst/>
          </a:prstGeom>
        </p:spPr>
        <p:txBody>
          <a:bodyPr anchor="t"/>
          <a:lstStyle>
            <a:lvl1pPr algn="l">
              <a:defRPr sz="1000">
                <a:solidFill>
                  <a:schemeClr val="accent3">
                    <a:lumOff val="44000"/>
                  </a:schemeClr>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93" name="Rectangle"/>
          <p:cNvSpPr/>
          <p:nvPr/>
        </p:nvSpPr>
        <p:spPr>
          <a:xfrm>
            <a:off x="0" y="647700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94" name="Rectangle"/>
          <p:cNvSpPr/>
          <p:nvPr/>
        </p:nvSpPr>
        <p:spPr>
          <a:xfrm>
            <a:off x="0" y="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295"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96" name="Line"/>
          <p:cNvSpPr/>
          <p:nvPr/>
        </p:nvSpPr>
        <p:spPr>
          <a:xfrm flipV="1">
            <a:off x="1524000" y="64770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297" name="Line"/>
          <p:cNvSpPr/>
          <p:nvPr/>
        </p:nvSpPr>
        <p:spPr>
          <a:xfrm>
            <a:off x="0" y="381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98" name="Line"/>
          <p:cNvSpPr/>
          <p:nvPr/>
        </p:nvSpPr>
        <p:spPr>
          <a:xfrm>
            <a:off x="0" y="6477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299"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300" name="Clean Code | Enterprise Java Training"/>
          <p:cNvSpPr txBox="1"/>
          <p:nvPr/>
        </p:nvSpPr>
        <p:spPr>
          <a:xfrm>
            <a:off x="1536700" y="6565900"/>
            <a:ext cx="530860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chemeClr val="accent3">
                    <a:lumOff val="44000"/>
                  </a:schemeClr>
                </a:solidFill>
                <a:latin typeface="Arial"/>
                <a:ea typeface="Arial"/>
                <a:cs typeface="Arial"/>
                <a:sym typeface="Arial"/>
              </a:defRPr>
            </a:lvl1pPr>
          </a:lstStyle>
          <a:p>
            <a:pPr>
              <a:defRPr sz="1800">
                <a:solidFill>
                  <a:srgbClr val="000000"/>
                </a:solidFill>
              </a:defRPr>
            </a:pPr>
            <a:r>
              <a:rPr sz="800">
                <a:solidFill>
                  <a:schemeClr val="accent3">
                    <a:lumOff val="44000"/>
                  </a:schemeClr>
                </a:solidFill>
              </a:rPr>
              <a:t>Clean Code | Enterprise Java Training</a:t>
            </a:r>
          </a:p>
        </p:txBody>
      </p:sp>
      <p:sp>
        <p:nvSpPr>
          <p:cNvPr id="301" name="© Copyright Victor Rentea 2015"/>
          <p:cNvSpPr txBox="1"/>
          <p:nvPr/>
        </p:nvSpPr>
        <p:spPr>
          <a:xfrm>
            <a:off x="3838462" y="6565900"/>
            <a:ext cx="530860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C9D0FD"/>
                </a:solidFill>
                <a:latin typeface="Arial"/>
                <a:ea typeface="Arial"/>
                <a:cs typeface="Arial"/>
                <a:sym typeface="Arial"/>
              </a:defRPr>
            </a:lvl1pPr>
          </a:lstStyle>
          <a:p>
            <a:pPr>
              <a:defRPr sz="1800">
                <a:solidFill>
                  <a:srgbClr val="000000"/>
                </a:solidFill>
              </a:defRPr>
            </a:pPr>
            <a:r>
              <a:rPr sz="800">
                <a:solidFill>
                  <a:srgbClr val="C9D0FD"/>
                </a:solidFill>
              </a:rPr>
              <a:t>© Copyright Victor Rentea 2015</a:t>
            </a:r>
          </a:p>
        </p:txBody>
      </p:sp>
      <p:sp>
        <p:nvSpPr>
          <p:cNvPr id="302" name="Bucharest Java User Group"/>
          <p:cNvSpPr txBox="1"/>
          <p:nvPr/>
        </p:nvSpPr>
        <p:spPr>
          <a:xfrm>
            <a:off x="5776233" y="69220"/>
            <a:ext cx="3026345" cy="2392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100">
                <a:solidFill>
                  <a:srgbClr val="C9D0FD"/>
                </a:solidFill>
                <a:latin typeface="Arial"/>
                <a:ea typeface="Arial"/>
                <a:cs typeface="Arial"/>
                <a:sym typeface="Arial"/>
              </a:defRPr>
            </a:lvl1pPr>
          </a:lstStyle>
          <a:p>
            <a:pPr>
              <a:defRPr sz="1800">
                <a:solidFill>
                  <a:srgbClr val="000000"/>
                </a:solidFill>
              </a:defRPr>
            </a:pPr>
            <a:r>
              <a:rPr sz="1100">
                <a:solidFill>
                  <a:srgbClr val="C9D0FD"/>
                </a:solidFill>
              </a:rPr>
              <a:t>Bucharest Java User Group</a:t>
            </a:r>
          </a:p>
        </p:txBody>
      </p:sp>
      <p:pic>
        <p:nvPicPr>
          <p:cNvPr id="303" name="http://photos4.meetupstatic.com/photos/event/3/7/e/3/global_444854307.jpeg" descr="http://photos4.meetupstatic.com/photos/event/3/7/e/3/global_444854307.jpeg"/>
          <p:cNvPicPr>
            <a:picLocks noChangeAspect="1"/>
          </p:cNvPicPr>
          <p:nvPr/>
        </p:nvPicPr>
        <p:blipFill>
          <a:blip r:embed="rId2">
            <a:extLst/>
          </a:blip>
          <a:stretch>
            <a:fillRect/>
          </a:stretch>
        </p:blipFill>
        <p:spPr>
          <a:xfrm>
            <a:off x="8696325" y="-36828"/>
            <a:ext cx="473704" cy="473705"/>
          </a:xfrm>
          <a:prstGeom prst="rect">
            <a:avLst/>
          </a:prstGeom>
          <a:ln w="12700">
            <a:miter lim="400000"/>
          </a:ln>
        </p:spPr>
      </p:pic>
      <p:sp>
        <p:nvSpPr>
          <p:cNvPr id="304" name="Body Level One…"/>
          <p:cNvSpPr txBox="1"/>
          <p:nvPr>
            <p:ph type="body" idx="1"/>
          </p:nvPr>
        </p:nvSpPr>
        <p:spPr>
          <a:xfrm>
            <a:off x="457200" y="1784350"/>
            <a:ext cx="8229600" cy="5073650"/>
          </a:xfrm>
          <a:prstGeom prst="rect">
            <a:avLst/>
          </a:prstGeom>
        </p:spPr>
        <p:txBody>
          <a:bodyPr/>
          <a:lstStyle>
            <a:lvl1pPr marL="192087" indent="-192087">
              <a:lnSpc>
                <a:spcPct val="104000"/>
              </a:lnSpc>
              <a:buClr>
                <a:srgbClr val="7889FB"/>
              </a:buClr>
              <a:buFontTx/>
              <a:buChar char="▪"/>
            </a:lvl1pPr>
            <a:lvl2pPr marL="574992" indent="-297180">
              <a:lnSpc>
                <a:spcPct val="104000"/>
              </a:lnSpc>
              <a:buClr>
                <a:srgbClr val="7889FB"/>
              </a:buClr>
              <a:buSzPct val="70000"/>
              <a:buFontTx/>
              <a:buChar char="-"/>
            </a:lvl2pPr>
            <a:lvl3pPr marL="962025" indent="-387350">
              <a:lnSpc>
                <a:spcPct val="104000"/>
              </a:lnSpc>
              <a:buClr>
                <a:srgbClr val="7889FB"/>
              </a:buClr>
              <a:buFontTx/>
              <a:buChar char="▪"/>
            </a:lvl3pPr>
            <a:lvl4pPr marL="1354137" indent="-482600">
              <a:lnSpc>
                <a:spcPct val="104000"/>
              </a:lnSpc>
              <a:buClr>
                <a:srgbClr val="7889FB"/>
              </a:buClr>
              <a:buFontTx/>
              <a:buChar char="-"/>
            </a:lvl4pPr>
            <a:lvl5pPr marL="1702435" indent="-467360">
              <a:lnSpc>
                <a:spcPct val="104000"/>
              </a:lnSpc>
              <a:buClr>
                <a:srgbClr val="7889FB"/>
              </a:buClr>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305" name="Title Text"/>
          <p:cNvSpPr txBox="1"/>
          <p:nvPr>
            <p:ph type="title"/>
          </p:nvPr>
        </p:nvSpPr>
        <p:spPr>
          <a:xfrm>
            <a:off x="457200" y="0"/>
            <a:ext cx="8229600" cy="1419225"/>
          </a:xfrm>
          <a:prstGeom prst="rect">
            <a:avLst/>
          </a:prstGeom>
        </p:spPr>
        <p:txBody>
          <a:bodyPr lIns="0" tIns="0" rIns="0" bIns="0" anchor="b"/>
          <a:lstStyle>
            <a:lvl1pPr algn="l">
              <a:defRPr b="1" sz="3600">
                <a:solidFill>
                  <a:srgbClr val="7889FB"/>
                </a:solidFill>
              </a:defRPr>
            </a:lvl1pPr>
          </a:lstStyle>
          <a:p>
            <a:pPr/>
            <a:r>
              <a:t>Title Text</a:t>
            </a:r>
          </a:p>
        </p:txBody>
      </p:sp>
      <p:sp>
        <p:nvSpPr>
          <p:cNvPr id="306" name="Slide Number"/>
          <p:cNvSpPr txBox="1"/>
          <p:nvPr>
            <p:ph type="sldNum" sz="quarter" idx="2"/>
          </p:nvPr>
        </p:nvSpPr>
        <p:spPr>
          <a:xfrm>
            <a:off x="304800" y="6502620"/>
            <a:ext cx="1219200" cy="226986"/>
          </a:xfrm>
          <a:prstGeom prst="rect">
            <a:avLst/>
          </a:prstGeom>
        </p:spPr>
        <p:txBody>
          <a:bodyPr anchor="t"/>
          <a:lstStyle>
            <a:lvl1pPr algn="l">
              <a:defRPr sz="1000">
                <a:solidFill>
                  <a:schemeClr val="accent3">
                    <a:lumOff val="44000"/>
                  </a:schemeClr>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13" name="Rectangle"/>
          <p:cNvSpPr/>
          <p:nvPr/>
        </p:nvSpPr>
        <p:spPr>
          <a:xfrm>
            <a:off x="0" y="647700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314" name="Rectangle"/>
          <p:cNvSpPr/>
          <p:nvPr/>
        </p:nvSpPr>
        <p:spPr>
          <a:xfrm>
            <a:off x="0" y="0"/>
            <a:ext cx="9144000" cy="381000"/>
          </a:xfrm>
          <a:prstGeom prst="rect">
            <a:avLst/>
          </a:prstGeom>
          <a:solidFill>
            <a:srgbClr val="7889FB"/>
          </a:solidFill>
          <a:ln>
            <a:solidFill>
              <a:srgbClr val="7889FB"/>
            </a:solidFill>
            <a:miter/>
          </a:ln>
        </p:spPr>
        <p:txBody>
          <a:bodyPr lIns="45719" rIns="45719" anchor="ctr"/>
          <a:lstStyle/>
          <a:p>
            <a:pPr algn="ctr">
              <a:spcBef>
                <a:spcPts val="1000"/>
              </a:spcBef>
              <a:defRPr>
                <a:latin typeface="Arial"/>
                <a:ea typeface="Arial"/>
                <a:cs typeface="Arial"/>
                <a:sym typeface="Arial"/>
              </a:defRPr>
            </a:pPr>
          </a:p>
        </p:txBody>
      </p:sp>
      <p:sp>
        <p:nvSpPr>
          <p:cNvPr id="315"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316" name="Line"/>
          <p:cNvSpPr/>
          <p:nvPr/>
        </p:nvSpPr>
        <p:spPr>
          <a:xfrm flipV="1">
            <a:off x="1524000" y="64770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317" name="Line"/>
          <p:cNvSpPr/>
          <p:nvPr/>
        </p:nvSpPr>
        <p:spPr>
          <a:xfrm>
            <a:off x="0" y="381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318" name="Line"/>
          <p:cNvSpPr/>
          <p:nvPr/>
        </p:nvSpPr>
        <p:spPr>
          <a:xfrm>
            <a:off x="0" y="6477000"/>
            <a:ext cx="9144000" cy="0"/>
          </a:xfrm>
          <a:prstGeom prst="line">
            <a:avLst/>
          </a:prstGeom>
          <a:ln w="6350">
            <a:solidFill>
              <a:srgbClr val="7889FB"/>
            </a:solidFill>
            <a:miter/>
          </a:ln>
        </p:spPr>
        <p:txBody>
          <a:bodyPr lIns="45719" rIns="45719" anchor="ctr"/>
          <a:lstStyle/>
          <a:p>
            <a:pPr defTabSz="457200">
              <a:defRPr sz="1200">
                <a:latin typeface="+mn-lt"/>
                <a:ea typeface="+mn-ea"/>
                <a:cs typeface="+mn-cs"/>
                <a:sym typeface="Helvetica"/>
              </a:defRPr>
            </a:pPr>
          </a:p>
        </p:txBody>
      </p:sp>
      <p:sp>
        <p:nvSpPr>
          <p:cNvPr id="319" name="Line"/>
          <p:cNvSpPr/>
          <p:nvPr/>
        </p:nvSpPr>
        <p:spPr>
          <a:xfrm flipV="1">
            <a:off x="1524000" y="152400"/>
            <a:ext cx="0" cy="228600"/>
          </a:xfrm>
          <a:prstGeom prst="line">
            <a:avLst/>
          </a:prstGeom>
          <a:ln>
            <a:solidFill>
              <a:schemeClr val="accent3">
                <a:lumOff val="44000"/>
              </a:schemeClr>
            </a:solidFill>
          </a:ln>
        </p:spPr>
        <p:txBody>
          <a:bodyPr lIns="45719" rIns="45719" anchor="ctr"/>
          <a:lstStyle/>
          <a:p>
            <a:pPr defTabSz="457200">
              <a:defRPr sz="1200">
                <a:latin typeface="+mn-lt"/>
                <a:ea typeface="+mn-ea"/>
                <a:cs typeface="+mn-cs"/>
                <a:sym typeface="Helvetica"/>
              </a:defRPr>
            </a:pPr>
          </a:p>
        </p:txBody>
      </p:sp>
      <p:sp>
        <p:nvSpPr>
          <p:cNvPr id="320" name="Clean Code | Enterprise Java Training"/>
          <p:cNvSpPr txBox="1"/>
          <p:nvPr/>
        </p:nvSpPr>
        <p:spPr>
          <a:xfrm>
            <a:off x="1536700" y="6565900"/>
            <a:ext cx="530860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chemeClr val="accent3">
                    <a:lumOff val="44000"/>
                  </a:schemeClr>
                </a:solidFill>
                <a:latin typeface="Arial"/>
                <a:ea typeface="Arial"/>
                <a:cs typeface="Arial"/>
                <a:sym typeface="Arial"/>
              </a:defRPr>
            </a:lvl1pPr>
          </a:lstStyle>
          <a:p>
            <a:pPr>
              <a:defRPr sz="1800">
                <a:solidFill>
                  <a:srgbClr val="000000"/>
                </a:solidFill>
              </a:defRPr>
            </a:pPr>
            <a:r>
              <a:rPr sz="800">
                <a:solidFill>
                  <a:schemeClr val="accent3">
                    <a:lumOff val="44000"/>
                  </a:schemeClr>
                </a:solidFill>
              </a:rPr>
              <a:t>Clean Code | Enterprise Java Training</a:t>
            </a:r>
          </a:p>
        </p:txBody>
      </p:sp>
      <p:sp>
        <p:nvSpPr>
          <p:cNvPr id="321" name="© Copyright Victor Rentea 2015"/>
          <p:cNvSpPr txBox="1"/>
          <p:nvPr/>
        </p:nvSpPr>
        <p:spPr>
          <a:xfrm>
            <a:off x="3838462" y="6565900"/>
            <a:ext cx="530860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C9D0FD"/>
                </a:solidFill>
                <a:latin typeface="Arial"/>
                <a:ea typeface="Arial"/>
                <a:cs typeface="Arial"/>
                <a:sym typeface="Arial"/>
              </a:defRPr>
            </a:lvl1pPr>
          </a:lstStyle>
          <a:p>
            <a:pPr>
              <a:defRPr sz="1800">
                <a:solidFill>
                  <a:srgbClr val="000000"/>
                </a:solidFill>
              </a:defRPr>
            </a:pPr>
            <a:r>
              <a:rPr sz="800">
                <a:solidFill>
                  <a:srgbClr val="C9D0FD"/>
                </a:solidFill>
              </a:rPr>
              <a:t>© Copyright Victor Rentea 2015</a:t>
            </a:r>
          </a:p>
        </p:txBody>
      </p:sp>
      <p:sp>
        <p:nvSpPr>
          <p:cNvPr id="322" name="Bucharest Java User Group"/>
          <p:cNvSpPr txBox="1"/>
          <p:nvPr/>
        </p:nvSpPr>
        <p:spPr>
          <a:xfrm>
            <a:off x="5776233" y="69220"/>
            <a:ext cx="3026345" cy="2392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100">
                <a:solidFill>
                  <a:srgbClr val="C9D0FD"/>
                </a:solidFill>
                <a:latin typeface="Arial"/>
                <a:ea typeface="Arial"/>
                <a:cs typeface="Arial"/>
                <a:sym typeface="Arial"/>
              </a:defRPr>
            </a:lvl1pPr>
          </a:lstStyle>
          <a:p>
            <a:pPr>
              <a:defRPr sz="1800">
                <a:solidFill>
                  <a:srgbClr val="000000"/>
                </a:solidFill>
              </a:defRPr>
            </a:pPr>
            <a:r>
              <a:rPr sz="1100">
                <a:solidFill>
                  <a:srgbClr val="C9D0FD"/>
                </a:solidFill>
              </a:rPr>
              <a:t>Bucharest Java User Group</a:t>
            </a:r>
          </a:p>
        </p:txBody>
      </p:sp>
      <p:pic>
        <p:nvPicPr>
          <p:cNvPr id="323" name="http://photos4.meetupstatic.com/photos/event/3/7/e/3/global_444854307.jpeg" descr="http://photos4.meetupstatic.com/photos/event/3/7/e/3/global_444854307.jpeg"/>
          <p:cNvPicPr>
            <a:picLocks noChangeAspect="1"/>
          </p:cNvPicPr>
          <p:nvPr/>
        </p:nvPicPr>
        <p:blipFill>
          <a:blip r:embed="rId2">
            <a:extLst/>
          </a:blip>
          <a:stretch>
            <a:fillRect/>
          </a:stretch>
        </p:blipFill>
        <p:spPr>
          <a:xfrm>
            <a:off x="8696325" y="-36828"/>
            <a:ext cx="473704" cy="473705"/>
          </a:xfrm>
          <a:prstGeom prst="rect">
            <a:avLst/>
          </a:prstGeom>
          <a:ln w="12700">
            <a:miter lim="400000"/>
          </a:ln>
        </p:spPr>
      </p:pic>
      <p:sp>
        <p:nvSpPr>
          <p:cNvPr id="324" name="Body Level One…"/>
          <p:cNvSpPr txBox="1"/>
          <p:nvPr>
            <p:ph type="body" idx="1"/>
          </p:nvPr>
        </p:nvSpPr>
        <p:spPr>
          <a:xfrm>
            <a:off x="457200" y="1784350"/>
            <a:ext cx="8229600" cy="5073650"/>
          </a:xfrm>
          <a:prstGeom prst="rect">
            <a:avLst/>
          </a:prstGeom>
        </p:spPr>
        <p:txBody>
          <a:bodyPr/>
          <a:lstStyle>
            <a:lvl1pPr marL="192087" indent="-192087">
              <a:lnSpc>
                <a:spcPct val="104000"/>
              </a:lnSpc>
              <a:buClr>
                <a:srgbClr val="7889FB"/>
              </a:buClr>
              <a:buFontTx/>
              <a:buChar char="▪"/>
            </a:lvl1pPr>
            <a:lvl2pPr marL="574992" indent="-297180">
              <a:lnSpc>
                <a:spcPct val="104000"/>
              </a:lnSpc>
              <a:buClr>
                <a:srgbClr val="7889FB"/>
              </a:buClr>
              <a:buSzPct val="70000"/>
              <a:buFontTx/>
              <a:buChar char="-"/>
            </a:lvl2pPr>
            <a:lvl3pPr marL="962025" indent="-387350">
              <a:lnSpc>
                <a:spcPct val="104000"/>
              </a:lnSpc>
              <a:buClr>
                <a:srgbClr val="7889FB"/>
              </a:buClr>
              <a:buFontTx/>
              <a:buChar char="▪"/>
            </a:lvl3pPr>
            <a:lvl4pPr marL="1354137" indent="-482600">
              <a:lnSpc>
                <a:spcPct val="104000"/>
              </a:lnSpc>
              <a:buClr>
                <a:srgbClr val="7889FB"/>
              </a:buClr>
              <a:buFontTx/>
              <a:buChar char="-"/>
            </a:lvl4pPr>
            <a:lvl5pPr marL="1702435" indent="-467360">
              <a:lnSpc>
                <a:spcPct val="104000"/>
              </a:lnSpc>
              <a:buClr>
                <a:srgbClr val="7889FB"/>
              </a:buClr>
              <a:buFontTx/>
              <a:buChar char="▪"/>
            </a:lvl5pPr>
          </a:lstStyle>
          <a:p>
            <a:pPr/>
            <a:r>
              <a:t>Body Level One</a:t>
            </a:r>
          </a:p>
          <a:p>
            <a:pPr lvl="1"/>
            <a:r>
              <a:t>Body Level Two</a:t>
            </a:r>
          </a:p>
          <a:p>
            <a:pPr lvl="2"/>
            <a:r>
              <a:t>Body Level Three</a:t>
            </a:r>
          </a:p>
          <a:p>
            <a:pPr lvl="3"/>
            <a:r>
              <a:t>Body Level Four</a:t>
            </a:r>
          </a:p>
          <a:p>
            <a:pPr lvl="4"/>
            <a:r>
              <a:t>Body Level Five</a:t>
            </a:r>
          </a:p>
        </p:txBody>
      </p:sp>
      <p:sp>
        <p:nvSpPr>
          <p:cNvPr id="325" name="Title Text"/>
          <p:cNvSpPr txBox="1"/>
          <p:nvPr>
            <p:ph type="title"/>
          </p:nvPr>
        </p:nvSpPr>
        <p:spPr>
          <a:xfrm>
            <a:off x="457200" y="0"/>
            <a:ext cx="8229600" cy="1419225"/>
          </a:xfrm>
          <a:prstGeom prst="rect">
            <a:avLst/>
          </a:prstGeom>
        </p:spPr>
        <p:txBody>
          <a:bodyPr lIns="0" tIns="0" rIns="0" bIns="0" anchor="b"/>
          <a:lstStyle>
            <a:lvl1pPr algn="l">
              <a:defRPr b="1" sz="3600">
                <a:solidFill>
                  <a:srgbClr val="7889FB"/>
                </a:solidFill>
              </a:defRPr>
            </a:lvl1pPr>
          </a:lstStyle>
          <a:p>
            <a:pPr/>
            <a:r>
              <a:t>Title Text</a:t>
            </a:r>
          </a:p>
        </p:txBody>
      </p:sp>
      <p:sp>
        <p:nvSpPr>
          <p:cNvPr id="326" name="Slide Number"/>
          <p:cNvSpPr txBox="1"/>
          <p:nvPr>
            <p:ph type="sldNum" sz="quarter" idx="2"/>
          </p:nvPr>
        </p:nvSpPr>
        <p:spPr>
          <a:xfrm>
            <a:off x="304800" y="6502620"/>
            <a:ext cx="1219200" cy="226986"/>
          </a:xfrm>
          <a:prstGeom prst="rect">
            <a:avLst/>
          </a:prstGeom>
        </p:spPr>
        <p:txBody>
          <a:bodyPr anchor="t"/>
          <a:lstStyle>
            <a:lvl1pPr algn="l">
              <a:defRPr sz="1000">
                <a:solidFill>
                  <a:schemeClr val="accent3">
                    <a:lumOff val="44000"/>
                  </a:schemeClr>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33" name="Title Text"/>
          <p:cNvSpPr txBox="1"/>
          <p:nvPr>
            <p:ph type="title"/>
          </p:nvPr>
        </p:nvSpPr>
        <p:spPr>
          <a:xfrm>
            <a:off x="457200" y="92076"/>
            <a:ext cx="8229600" cy="1508125"/>
          </a:xfrm>
          <a:prstGeom prst="rect">
            <a:avLst/>
          </a:prstGeom>
        </p:spPr>
        <p:txBody>
          <a:bodyPr>
            <a:normAutofit fontScale="100000" lnSpcReduction="0"/>
          </a:bodyPr>
          <a:lstStyle/>
          <a:p>
            <a:pPr/>
            <a:r>
              <a:t>Title Text</a:t>
            </a:r>
          </a:p>
        </p:txBody>
      </p:sp>
      <p:sp>
        <p:nvSpPr>
          <p:cNvPr id="334" name="Body Level One…"/>
          <p:cNvSpPr txBox="1"/>
          <p:nvPr>
            <p:ph type="body" idx="1"/>
          </p:nvPr>
        </p:nvSpPr>
        <p:spPr>
          <a:prstGeom prst="rect">
            <a:avLst/>
          </a:prstGeom>
        </p:spPr>
        <p:txBody>
          <a:bodyPr>
            <a:normAutofit fontScale="100000" lnSpcReduction="0"/>
          </a:bodyPr>
          <a:lstStyle>
            <a:lvl1pPr>
              <a:buChar char="•"/>
            </a:lvl1pPr>
            <a:lvl5pPr marL="2194560" indent="-365760"/>
          </a:lstStyle>
          <a:p>
            <a:pPr/>
            <a:r>
              <a:t>Body Level One</a:t>
            </a:r>
          </a:p>
          <a:p>
            <a:pPr lvl="1"/>
            <a:r>
              <a:t>Body Level Two</a:t>
            </a:r>
          </a:p>
          <a:p>
            <a:pPr lvl="2"/>
            <a:r>
              <a:t>Body Level Three</a:t>
            </a:r>
          </a:p>
          <a:p>
            <a:pPr lvl="3"/>
            <a:r>
              <a:t>Body Level Four</a:t>
            </a:r>
          </a:p>
          <a:p>
            <a:pPr lvl="4"/>
            <a:r>
              <a:t>Body Level Five</a:t>
            </a:r>
          </a:p>
        </p:txBody>
      </p:sp>
      <p:sp>
        <p:nvSpPr>
          <p:cNvPr id="335" name="Slide Number"/>
          <p:cNvSpPr txBox="1"/>
          <p:nvPr>
            <p:ph type="sldNum" sz="quarter" idx="2"/>
          </p:nvPr>
        </p:nvSpPr>
        <p:spPr>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42" name="Title Text"/>
          <p:cNvSpPr txBox="1"/>
          <p:nvPr>
            <p:ph type="title"/>
          </p:nvPr>
        </p:nvSpPr>
        <p:spPr>
          <a:xfrm>
            <a:off x="457200" y="92076"/>
            <a:ext cx="8229600" cy="1508125"/>
          </a:xfrm>
          <a:prstGeom prst="rect">
            <a:avLst/>
          </a:prstGeom>
        </p:spPr>
        <p:txBody>
          <a:bodyPr>
            <a:normAutofit fontScale="100000" lnSpcReduction="0"/>
          </a:bodyPr>
          <a:lstStyle/>
          <a:p>
            <a:pPr/>
            <a:r>
              <a:t>Title Text</a:t>
            </a:r>
          </a:p>
        </p:txBody>
      </p:sp>
      <p:sp>
        <p:nvSpPr>
          <p:cNvPr id="343" name="Body Level One…"/>
          <p:cNvSpPr txBox="1"/>
          <p:nvPr>
            <p:ph type="body" idx="1"/>
          </p:nvPr>
        </p:nvSpPr>
        <p:spPr>
          <a:prstGeom prst="rect">
            <a:avLst/>
          </a:prstGeom>
        </p:spPr>
        <p:txBody>
          <a:bodyPr>
            <a:normAutofit fontScale="100000" lnSpcReduction="0"/>
          </a:bodyPr>
          <a:lstStyle>
            <a:lvl1pPr>
              <a:buChar char="•"/>
            </a:lvl1pPr>
            <a:lvl5pPr marL="2194560" indent="-365760"/>
          </a:lstStyle>
          <a:p>
            <a:pPr/>
            <a:r>
              <a:t>Body Level One</a:t>
            </a:r>
          </a:p>
          <a:p>
            <a:pPr lvl="1"/>
            <a:r>
              <a:t>Body Level Two</a:t>
            </a:r>
          </a:p>
          <a:p>
            <a:pPr lvl="2"/>
            <a:r>
              <a:t>Body Level Three</a:t>
            </a:r>
          </a:p>
          <a:p>
            <a:pPr lvl="3"/>
            <a:r>
              <a:t>Body Level Four</a:t>
            </a:r>
          </a:p>
          <a:p>
            <a:pPr lvl="4"/>
            <a:r>
              <a:t>Body Level Five</a:t>
            </a:r>
          </a:p>
        </p:txBody>
      </p:sp>
      <p:sp>
        <p:nvSpPr>
          <p:cNvPr id="344" name="Slide Number"/>
          <p:cNvSpPr txBox="1"/>
          <p:nvPr>
            <p:ph type="sldNum" sz="quarter" idx="2"/>
          </p:nvPr>
        </p:nvSpPr>
        <p:spPr>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7"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28"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29"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51" name="Title Text"/>
          <p:cNvSpPr txBox="1"/>
          <p:nvPr>
            <p:ph type="title"/>
          </p:nvPr>
        </p:nvSpPr>
        <p:spPr>
          <a:xfrm>
            <a:off x="457200" y="92076"/>
            <a:ext cx="8229600" cy="1508125"/>
          </a:xfrm>
          <a:prstGeom prst="rect">
            <a:avLst/>
          </a:prstGeom>
        </p:spPr>
        <p:txBody>
          <a:bodyPr>
            <a:normAutofit fontScale="100000" lnSpcReduction="0"/>
          </a:bodyPr>
          <a:lstStyle/>
          <a:p>
            <a:pPr/>
            <a:r>
              <a:t>Title Text</a:t>
            </a:r>
          </a:p>
        </p:txBody>
      </p:sp>
      <p:sp>
        <p:nvSpPr>
          <p:cNvPr id="352" name="Body Level One…"/>
          <p:cNvSpPr txBox="1"/>
          <p:nvPr>
            <p:ph type="body" idx="1"/>
          </p:nvPr>
        </p:nvSpPr>
        <p:spPr>
          <a:prstGeom prst="rect">
            <a:avLst/>
          </a:prstGeom>
        </p:spPr>
        <p:txBody>
          <a:bodyPr>
            <a:normAutofit fontScale="100000" lnSpcReduction="0"/>
          </a:bodyPr>
          <a:lstStyle>
            <a:lvl1pPr>
              <a:buChar char="•"/>
            </a:lvl1pPr>
            <a:lvl5pPr marL="2194560" indent="-365760"/>
          </a:lstStyle>
          <a:p>
            <a:pPr/>
            <a:r>
              <a:t>Body Level One</a:t>
            </a:r>
          </a:p>
          <a:p>
            <a:pPr lvl="1"/>
            <a:r>
              <a:t>Body Level Two</a:t>
            </a:r>
          </a:p>
          <a:p>
            <a:pPr lvl="2"/>
            <a:r>
              <a:t>Body Level Three</a:t>
            </a:r>
          </a:p>
          <a:p>
            <a:pPr lvl="3"/>
            <a:r>
              <a:t>Body Level Four</a:t>
            </a:r>
          </a:p>
          <a:p>
            <a:pPr lvl="4"/>
            <a:r>
              <a:t>Body Level Five</a:t>
            </a:r>
          </a:p>
        </p:txBody>
      </p:sp>
      <p:sp>
        <p:nvSpPr>
          <p:cNvPr id="353" name="Slide Number"/>
          <p:cNvSpPr txBox="1"/>
          <p:nvPr>
            <p:ph type="sldNum" sz="quarter" idx="2"/>
          </p:nvPr>
        </p:nvSpPr>
        <p:spPr>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60" name="Title Text"/>
          <p:cNvSpPr txBox="1"/>
          <p:nvPr>
            <p:ph type="title"/>
          </p:nvPr>
        </p:nvSpPr>
        <p:spPr>
          <a:xfrm>
            <a:off x="457200" y="92076"/>
            <a:ext cx="8229600" cy="1508125"/>
          </a:xfrm>
          <a:prstGeom prst="rect">
            <a:avLst/>
          </a:prstGeom>
        </p:spPr>
        <p:txBody>
          <a:bodyPr>
            <a:normAutofit fontScale="100000" lnSpcReduction="0"/>
          </a:bodyPr>
          <a:lstStyle/>
          <a:p>
            <a:pPr/>
            <a:r>
              <a:t>Title Text</a:t>
            </a:r>
          </a:p>
        </p:txBody>
      </p:sp>
      <p:sp>
        <p:nvSpPr>
          <p:cNvPr id="361" name="Body Level One…"/>
          <p:cNvSpPr txBox="1"/>
          <p:nvPr>
            <p:ph type="body" idx="1"/>
          </p:nvPr>
        </p:nvSpPr>
        <p:spPr>
          <a:prstGeom prst="rect">
            <a:avLst/>
          </a:prstGeom>
        </p:spPr>
        <p:txBody>
          <a:bodyPr>
            <a:normAutofit fontScale="100000" lnSpcReduction="0"/>
          </a:bodyPr>
          <a:lstStyle>
            <a:lvl1pPr>
              <a:buChar char="•"/>
            </a:lvl1pPr>
            <a:lvl5pPr marL="2194560" indent="-365760"/>
          </a:lstStyle>
          <a:p>
            <a:pPr/>
            <a:r>
              <a:t>Body Level One</a:t>
            </a:r>
          </a:p>
          <a:p>
            <a:pPr lvl="1"/>
            <a:r>
              <a:t>Body Level Two</a:t>
            </a:r>
          </a:p>
          <a:p>
            <a:pPr lvl="2"/>
            <a:r>
              <a:t>Body Level Three</a:t>
            </a:r>
          </a:p>
          <a:p>
            <a:pPr lvl="3"/>
            <a:r>
              <a:t>Body Level Four</a:t>
            </a:r>
          </a:p>
          <a:p>
            <a:pPr lvl="4"/>
            <a:r>
              <a:t>Body Level Five</a:t>
            </a:r>
          </a:p>
        </p:txBody>
      </p:sp>
      <p:sp>
        <p:nvSpPr>
          <p:cNvPr id="362" name="Slide Number"/>
          <p:cNvSpPr txBox="1"/>
          <p:nvPr>
            <p:ph type="sldNum" sz="quarter" idx="2"/>
          </p:nvPr>
        </p:nvSpPr>
        <p:spPr>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69" name="Title Text"/>
          <p:cNvSpPr txBox="1"/>
          <p:nvPr>
            <p:ph type="title"/>
          </p:nvPr>
        </p:nvSpPr>
        <p:spPr>
          <a:xfrm>
            <a:off x="457200" y="92076"/>
            <a:ext cx="8229600" cy="1508125"/>
          </a:xfrm>
          <a:prstGeom prst="rect">
            <a:avLst/>
          </a:prstGeom>
        </p:spPr>
        <p:txBody>
          <a:bodyPr>
            <a:normAutofit fontScale="100000" lnSpcReduction="0"/>
          </a:bodyPr>
          <a:lstStyle/>
          <a:p>
            <a:pPr/>
            <a:r>
              <a:t>Title Text</a:t>
            </a:r>
          </a:p>
        </p:txBody>
      </p:sp>
      <p:sp>
        <p:nvSpPr>
          <p:cNvPr id="370" name="Body Level One…"/>
          <p:cNvSpPr txBox="1"/>
          <p:nvPr>
            <p:ph type="body" idx="1"/>
          </p:nvPr>
        </p:nvSpPr>
        <p:spPr>
          <a:prstGeom prst="rect">
            <a:avLst/>
          </a:prstGeom>
        </p:spPr>
        <p:txBody>
          <a:bodyPr>
            <a:normAutofit fontScale="100000" lnSpcReduction="0"/>
          </a:bodyPr>
          <a:lstStyle>
            <a:lvl1pPr>
              <a:buChar char="•"/>
            </a:lvl1pPr>
            <a:lvl5pPr marL="2194560" indent="-365760"/>
          </a:lstStyle>
          <a:p>
            <a:pPr/>
            <a:r>
              <a:t>Body Level One</a:t>
            </a:r>
          </a:p>
          <a:p>
            <a:pPr lvl="1"/>
            <a:r>
              <a:t>Body Level Two</a:t>
            </a:r>
          </a:p>
          <a:p>
            <a:pPr lvl="2"/>
            <a:r>
              <a:t>Body Level Three</a:t>
            </a:r>
          </a:p>
          <a:p>
            <a:pPr lvl="3"/>
            <a:r>
              <a:t>Body Level Four</a:t>
            </a:r>
          </a:p>
          <a:p>
            <a:pPr lvl="4"/>
            <a:r>
              <a:t>Body Level Five</a:t>
            </a:r>
          </a:p>
        </p:txBody>
      </p:sp>
      <p:sp>
        <p:nvSpPr>
          <p:cNvPr id="371" name="Slide Number"/>
          <p:cNvSpPr txBox="1"/>
          <p:nvPr>
            <p:ph type="sldNum" sz="quarter" idx="2"/>
          </p:nvPr>
        </p:nvSpPr>
        <p:spPr>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78" name="Title Text"/>
          <p:cNvSpPr txBox="1"/>
          <p:nvPr>
            <p:ph type="title"/>
          </p:nvPr>
        </p:nvSpPr>
        <p:spPr>
          <a:xfrm>
            <a:off x="457200" y="92076"/>
            <a:ext cx="8229600" cy="1508125"/>
          </a:xfrm>
          <a:prstGeom prst="rect">
            <a:avLst/>
          </a:prstGeom>
        </p:spPr>
        <p:txBody>
          <a:bodyPr>
            <a:normAutofit fontScale="100000" lnSpcReduction="0"/>
          </a:bodyPr>
          <a:lstStyle/>
          <a:p>
            <a:pPr/>
            <a:r>
              <a:t>Title Text</a:t>
            </a:r>
          </a:p>
        </p:txBody>
      </p:sp>
      <p:sp>
        <p:nvSpPr>
          <p:cNvPr id="379" name="Body Level One…"/>
          <p:cNvSpPr txBox="1"/>
          <p:nvPr>
            <p:ph type="body" idx="1"/>
          </p:nvPr>
        </p:nvSpPr>
        <p:spPr>
          <a:prstGeom prst="rect">
            <a:avLst/>
          </a:prstGeom>
        </p:spPr>
        <p:txBody>
          <a:bodyPr>
            <a:normAutofit fontScale="100000" lnSpcReduction="0"/>
          </a:bodyPr>
          <a:lstStyle>
            <a:lvl1pPr>
              <a:buChar char="•"/>
            </a:lvl1pPr>
            <a:lvl5pPr marL="2194560" indent="-365760"/>
          </a:lstStyle>
          <a:p>
            <a:pPr/>
            <a:r>
              <a:t>Body Level One</a:t>
            </a:r>
          </a:p>
          <a:p>
            <a:pPr lvl="1"/>
            <a:r>
              <a:t>Body Level Two</a:t>
            </a:r>
          </a:p>
          <a:p>
            <a:pPr lvl="2"/>
            <a:r>
              <a:t>Body Level Three</a:t>
            </a:r>
          </a:p>
          <a:p>
            <a:pPr lvl="3"/>
            <a:r>
              <a:t>Body Level Four</a:t>
            </a:r>
          </a:p>
          <a:p>
            <a:pPr lvl="4"/>
            <a:r>
              <a:t>Body Level Five</a:t>
            </a:r>
          </a:p>
        </p:txBody>
      </p:sp>
      <p:sp>
        <p:nvSpPr>
          <p:cNvPr id="380" name="Slide Number"/>
          <p:cNvSpPr txBox="1"/>
          <p:nvPr>
            <p:ph type="sldNum" sz="quarter" idx="2"/>
          </p:nvPr>
        </p:nvSpPr>
        <p:spPr>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387" name="Image"/>
          <p:cNvSpPr/>
          <p:nvPr>
            <p:ph type="pic" idx="13"/>
          </p:nvPr>
        </p:nvSpPr>
        <p:spPr>
          <a:xfrm>
            <a:off x="1129605" y="446484"/>
            <a:ext cx="6875860" cy="4161235"/>
          </a:xfrm>
          <a:prstGeom prst="rect">
            <a:avLst/>
          </a:prstGeom>
          <a:ln w="3175"/>
        </p:spPr>
        <p:txBody>
          <a:bodyPr lIns="91439" rIns="91439"/>
          <a:lstStyle/>
          <a:p>
            <a:pPr/>
          </a:p>
        </p:txBody>
      </p:sp>
      <p:sp>
        <p:nvSpPr>
          <p:cNvPr id="388" name="Title Text"/>
          <p:cNvSpPr txBox="1"/>
          <p:nvPr>
            <p:ph type="title"/>
          </p:nvPr>
        </p:nvSpPr>
        <p:spPr>
          <a:xfrm>
            <a:off x="892968" y="4723804"/>
            <a:ext cx="7358064" cy="1000126"/>
          </a:xfrm>
          <a:prstGeom prst="rect">
            <a:avLst/>
          </a:prstGeom>
        </p:spPr>
        <p:txBody>
          <a:bodyPr lIns="35718" tIns="35718" rIns="35718" bIns="35718" anchor="b">
            <a:normAutofit fontScale="100000" lnSpcReduction="0"/>
          </a:bodyPr>
          <a:lstStyle>
            <a:lvl1pPr defTabSz="584200">
              <a:defRPr sz="5600">
                <a:latin typeface="Helvetica Light"/>
                <a:ea typeface="Helvetica Light"/>
                <a:cs typeface="Helvetica Light"/>
                <a:sym typeface="Helvetica Light"/>
              </a:defRPr>
            </a:lvl1pPr>
          </a:lstStyle>
          <a:p>
            <a:pPr/>
            <a:r>
              <a:t>Title Text</a:t>
            </a:r>
          </a:p>
        </p:txBody>
      </p:sp>
      <p:sp>
        <p:nvSpPr>
          <p:cNvPr id="389" name="Body Level One…"/>
          <p:cNvSpPr txBox="1"/>
          <p:nvPr>
            <p:ph type="body" sz="quarter" idx="1"/>
          </p:nvPr>
        </p:nvSpPr>
        <p:spPr>
          <a:xfrm>
            <a:off x="892968" y="5759648"/>
            <a:ext cx="7358064" cy="794743"/>
          </a:xfrm>
          <a:prstGeom prst="rect">
            <a:avLst/>
          </a:prstGeom>
        </p:spPr>
        <p:txBody>
          <a:bodyPr lIns="35718" tIns="35718" rIns="35718" bIns="35718">
            <a:normAutofit fontScale="100000" lnSpcReduction="0"/>
          </a:bodyPr>
          <a:lstStyle>
            <a:lvl1pPr marL="0" indent="0" algn="ctr" defTabSz="584200">
              <a:spcBef>
                <a:spcPts val="0"/>
              </a:spcBef>
              <a:buSzTx/>
              <a:buFontTx/>
              <a:buNone/>
              <a:defRPr sz="2200">
                <a:latin typeface="Helvetica Light"/>
                <a:ea typeface="Helvetica Light"/>
                <a:cs typeface="Helvetica Light"/>
                <a:sym typeface="Helvetica Light"/>
              </a:defRPr>
            </a:lvl1pPr>
            <a:lvl2pPr marL="0" indent="228600" algn="ctr" defTabSz="584200">
              <a:spcBef>
                <a:spcPts val="0"/>
              </a:spcBef>
              <a:buSzTx/>
              <a:buFontTx/>
              <a:buNone/>
              <a:defRPr sz="2200">
                <a:latin typeface="Helvetica Light"/>
                <a:ea typeface="Helvetica Light"/>
                <a:cs typeface="Helvetica Light"/>
                <a:sym typeface="Helvetica Light"/>
              </a:defRPr>
            </a:lvl2pPr>
            <a:lvl3pPr marL="0" indent="457200" algn="ctr" defTabSz="584200">
              <a:spcBef>
                <a:spcPts val="0"/>
              </a:spcBef>
              <a:buSzTx/>
              <a:buFontTx/>
              <a:buNone/>
              <a:defRPr sz="2200">
                <a:latin typeface="Helvetica Light"/>
                <a:ea typeface="Helvetica Light"/>
                <a:cs typeface="Helvetica Light"/>
                <a:sym typeface="Helvetica Light"/>
              </a:defRPr>
            </a:lvl3pPr>
            <a:lvl4pPr marL="0" indent="685800" algn="ctr" defTabSz="584200">
              <a:spcBef>
                <a:spcPts val="0"/>
              </a:spcBef>
              <a:buSzTx/>
              <a:buFontTx/>
              <a:buNone/>
              <a:defRPr sz="2200">
                <a:latin typeface="Helvetica Light"/>
                <a:ea typeface="Helvetica Light"/>
                <a:cs typeface="Helvetica Light"/>
                <a:sym typeface="Helvetica Light"/>
              </a:defRPr>
            </a:lvl4pPr>
            <a:lvl5pPr marL="0" indent="914400" algn="ctr" defTabSz="584200">
              <a:spcBef>
                <a:spcPts val="0"/>
              </a:spcBef>
              <a:buSzTx/>
              <a:buFontTx/>
              <a:buNone/>
              <a:defRPr sz="22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90" name="Slide Number"/>
          <p:cNvSpPr txBox="1"/>
          <p:nvPr>
            <p:ph type="sldNum" sz="quarter" idx="2"/>
          </p:nvPr>
        </p:nvSpPr>
        <p:spPr>
          <a:xfrm>
            <a:off x="4440732" y="6500812"/>
            <a:ext cx="253607" cy="249238"/>
          </a:xfrm>
          <a:prstGeom prst="rect">
            <a:avLst/>
          </a:prstGeom>
        </p:spPr>
        <p:txBody>
          <a:bodyPr wrap="none" lIns="35718" tIns="35718" rIns="35718" bIns="35718" anchor="t"/>
          <a:lstStyle>
            <a:lvl1pPr algn="ctr" defTabSz="584200">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397" name="Title Text"/>
          <p:cNvSpPr txBox="1"/>
          <p:nvPr>
            <p:ph type="title"/>
          </p:nvPr>
        </p:nvSpPr>
        <p:spPr>
          <a:xfrm>
            <a:off x="892968" y="1151929"/>
            <a:ext cx="7358064" cy="2321720"/>
          </a:xfrm>
          <a:prstGeom prst="rect">
            <a:avLst/>
          </a:prstGeom>
        </p:spPr>
        <p:txBody>
          <a:bodyPr lIns="35718" tIns="35718" rIns="35718" bIns="35718" anchor="b">
            <a:normAutofit fontScale="100000" lnSpcReduction="0"/>
          </a:bodyPr>
          <a:lstStyle>
            <a:lvl1pPr defTabSz="584200">
              <a:defRPr sz="5600">
                <a:latin typeface="Helvetica Light"/>
                <a:ea typeface="Helvetica Light"/>
                <a:cs typeface="Helvetica Light"/>
                <a:sym typeface="Helvetica Light"/>
              </a:defRPr>
            </a:lvl1pPr>
          </a:lstStyle>
          <a:p>
            <a:pPr/>
            <a:r>
              <a:t>Title Text</a:t>
            </a:r>
          </a:p>
        </p:txBody>
      </p:sp>
      <p:sp>
        <p:nvSpPr>
          <p:cNvPr id="398" name="Body Level One…"/>
          <p:cNvSpPr txBox="1"/>
          <p:nvPr>
            <p:ph type="body" sz="quarter" idx="1"/>
          </p:nvPr>
        </p:nvSpPr>
        <p:spPr>
          <a:xfrm>
            <a:off x="892968" y="3536156"/>
            <a:ext cx="7358064" cy="794743"/>
          </a:xfrm>
          <a:prstGeom prst="rect">
            <a:avLst/>
          </a:prstGeom>
        </p:spPr>
        <p:txBody>
          <a:bodyPr lIns="35718" tIns="35718" rIns="35718" bIns="35718">
            <a:normAutofit fontScale="100000" lnSpcReduction="0"/>
          </a:bodyPr>
          <a:lstStyle>
            <a:lvl1pPr marL="0" indent="0" algn="ctr" defTabSz="584200">
              <a:spcBef>
                <a:spcPts val="0"/>
              </a:spcBef>
              <a:buSzTx/>
              <a:buFontTx/>
              <a:buNone/>
              <a:defRPr sz="2200">
                <a:latin typeface="Helvetica Light"/>
                <a:ea typeface="Helvetica Light"/>
                <a:cs typeface="Helvetica Light"/>
                <a:sym typeface="Helvetica Light"/>
              </a:defRPr>
            </a:lvl1pPr>
            <a:lvl2pPr marL="0" indent="228600" algn="ctr" defTabSz="584200">
              <a:spcBef>
                <a:spcPts val="0"/>
              </a:spcBef>
              <a:buSzTx/>
              <a:buFontTx/>
              <a:buNone/>
              <a:defRPr sz="2200">
                <a:latin typeface="Helvetica Light"/>
                <a:ea typeface="Helvetica Light"/>
                <a:cs typeface="Helvetica Light"/>
                <a:sym typeface="Helvetica Light"/>
              </a:defRPr>
            </a:lvl2pPr>
            <a:lvl3pPr marL="0" indent="457200" algn="ctr" defTabSz="584200">
              <a:spcBef>
                <a:spcPts val="0"/>
              </a:spcBef>
              <a:buSzTx/>
              <a:buFontTx/>
              <a:buNone/>
              <a:defRPr sz="2200">
                <a:latin typeface="Helvetica Light"/>
                <a:ea typeface="Helvetica Light"/>
                <a:cs typeface="Helvetica Light"/>
                <a:sym typeface="Helvetica Light"/>
              </a:defRPr>
            </a:lvl3pPr>
            <a:lvl4pPr marL="0" indent="685800" algn="ctr" defTabSz="584200">
              <a:spcBef>
                <a:spcPts val="0"/>
              </a:spcBef>
              <a:buSzTx/>
              <a:buFontTx/>
              <a:buNone/>
              <a:defRPr sz="2200">
                <a:latin typeface="Helvetica Light"/>
                <a:ea typeface="Helvetica Light"/>
                <a:cs typeface="Helvetica Light"/>
                <a:sym typeface="Helvetica Light"/>
              </a:defRPr>
            </a:lvl4pPr>
            <a:lvl5pPr marL="0" indent="914400" algn="ctr" defTabSz="584200">
              <a:spcBef>
                <a:spcPts val="0"/>
              </a:spcBef>
              <a:buSzTx/>
              <a:buFontTx/>
              <a:buNone/>
              <a:defRPr sz="22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99" name="Slide Number"/>
          <p:cNvSpPr txBox="1"/>
          <p:nvPr>
            <p:ph type="sldNum" sz="quarter" idx="2"/>
          </p:nvPr>
        </p:nvSpPr>
        <p:spPr>
          <a:xfrm>
            <a:off x="4440732" y="6505277"/>
            <a:ext cx="253607" cy="249238"/>
          </a:xfrm>
          <a:prstGeom prst="rect">
            <a:avLst/>
          </a:prstGeom>
        </p:spPr>
        <p:txBody>
          <a:bodyPr wrap="none" lIns="35718" tIns="35718" rIns="35718" bIns="35718" anchor="t"/>
          <a:lstStyle>
            <a:lvl1pPr algn="ctr" defTabSz="584200">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06" name="Title Text"/>
          <p:cNvSpPr txBox="1"/>
          <p:nvPr>
            <p:ph type="title"/>
          </p:nvPr>
        </p:nvSpPr>
        <p:spPr>
          <a:xfrm>
            <a:off x="457200" y="92076"/>
            <a:ext cx="8229600" cy="1508125"/>
          </a:xfrm>
          <a:prstGeom prst="rect">
            <a:avLst/>
          </a:prstGeom>
        </p:spPr>
        <p:txBody>
          <a:bodyPr>
            <a:normAutofit fontScale="100000" lnSpcReduction="0"/>
          </a:bodyPr>
          <a:lstStyle/>
          <a:p>
            <a:pPr/>
            <a:r>
              <a:t>Title Text</a:t>
            </a:r>
          </a:p>
        </p:txBody>
      </p:sp>
      <p:sp>
        <p:nvSpPr>
          <p:cNvPr id="407" name="Body Level One…"/>
          <p:cNvSpPr txBox="1"/>
          <p:nvPr>
            <p:ph type="body" idx="1"/>
          </p:nvPr>
        </p:nvSpPr>
        <p:spPr>
          <a:prstGeom prst="rect">
            <a:avLst/>
          </a:prstGeom>
        </p:spPr>
        <p:txBody>
          <a:bodyPr>
            <a:normAutofit fontScale="100000" lnSpcReduction="0"/>
          </a:bodyPr>
          <a:lstStyle>
            <a:lvl1pPr>
              <a:buChar char="•"/>
            </a:lvl1pPr>
            <a:lvl5pPr marL="2194560" indent="-365760"/>
          </a:lstStyle>
          <a:p>
            <a:pPr/>
            <a:r>
              <a:t>Body Level One</a:t>
            </a:r>
          </a:p>
          <a:p>
            <a:pPr lvl="1"/>
            <a:r>
              <a:t>Body Level Two</a:t>
            </a:r>
          </a:p>
          <a:p>
            <a:pPr lvl="2"/>
            <a:r>
              <a:t>Body Level Three</a:t>
            </a:r>
          </a:p>
          <a:p>
            <a:pPr lvl="3"/>
            <a:r>
              <a:t>Body Level Four</a:t>
            </a:r>
          </a:p>
          <a:p>
            <a:pPr lvl="4"/>
            <a:r>
              <a:t>Body Level Five</a:t>
            </a:r>
          </a:p>
        </p:txBody>
      </p:sp>
      <p:sp>
        <p:nvSpPr>
          <p:cNvPr id="408" name="Slide Number"/>
          <p:cNvSpPr txBox="1"/>
          <p:nvPr>
            <p:ph type="sldNum" sz="quarter" idx="2"/>
          </p:nvPr>
        </p:nvSpPr>
        <p:spPr>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15" name="Title Text"/>
          <p:cNvSpPr txBox="1"/>
          <p:nvPr>
            <p:ph type="title"/>
          </p:nvPr>
        </p:nvSpPr>
        <p:spPr>
          <a:xfrm>
            <a:off x="628650" y="1029890"/>
            <a:ext cx="7886700" cy="1196579"/>
          </a:xfrm>
          <a:prstGeom prst="rect">
            <a:avLst/>
          </a:prstGeom>
        </p:spPr>
        <p:txBody>
          <a:bodyPr lIns="34289" tIns="34289" rIns="34289" bIns="34289">
            <a:normAutofit fontScale="100000" lnSpcReduction="0"/>
          </a:bodyPr>
          <a:lstStyle>
            <a:lvl1pPr algn="l">
              <a:lnSpc>
                <a:spcPct val="90000"/>
              </a:lnSpc>
              <a:defRPr>
                <a:latin typeface="Calibri Light"/>
                <a:ea typeface="Calibri Light"/>
                <a:cs typeface="Calibri Light"/>
                <a:sym typeface="Calibri Light"/>
              </a:defRPr>
            </a:lvl1pPr>
          </a:lstStyle>
          <a:p>
            <a:pPr/>
            <a:r>
              <a:t>Title Text</a:t>
            </a:r>
          </a:p>
        </p:txBody>
      </p:sp>
      <p:sp>
        <p:nvSpPr>
          <p:cNvPr id="416" name="Body Level One…"/>
          <p:cNvSpPr txBox="1"/>
          <p:nvPr>
            <p:ph type="body" idx="1"/>
          </p:nvPr>
        </p:nvSpPr>
        <p:spPr>
          <a:xfrm>
            <a:off x="628650" y="2226468"/>
            <a:ext cx="7886700" cy="3774282"/>
          </a:xfrm>
          <a:prstGeom prst="rect">
            <a:avLst/>
          </a:prstGeom>
        </p:spPr>
        <p:txBody>
          <a:bodyPr lIns="34289" tIns="34289" rIns="34289" bIns="34289">
            <a:normAutofit fontScale="100000" lnSpcReduction="0"/>
          </a:bodyPr>
          <a:lstStyle>
            <a:lvl1pPr marL="228600" indent="-228600">
              <a:lnSpc>
                <a:spcPct val="90000"/>
              </a:lnSpc>
              <a:spcBef>
                <a:spcPts val="1000"/>
              </a:spcBef>
              <a:buChar char="•"/>
              <a:defRPr sz="2800"/>
            </a:lvl1pPr>
            <a:lvl2pPr marL="723900" indent="-266700">
              <a:lnSpc>
                <a:spcPct val="90000"/>
              </a:lnSpc>
              <a:spcBef>
                <a:spcPts val="1000"/>
              </a:spcBef>
              <a:buChar char="•"/>
              <a:defRPr sz="2800"/>
            </a:lvl2pPr>
            <a:lvl3pPr marL="1234439" indent="-320039">
              <a:lnSpc>
                <a:spcPct val="90000"/>
              </a:lnSpc>
              <a:spcBef>
                <a:spcPts val="1000"/>
              </a:spcBef>
              <a:defRPr sz="2800"/>
            </a:lvl3pPr>
            <a:lvl4pPr marL="1727200" indent="-355600">
              <a:lnSpc>
                <a:spcPct val="90000"/>
              </a:lnSpc>
              <a:spcBef>
                <a:spcPts val="1000"/>
              </a:spcBef>
              <a:buChar char="•"/>
              <a:defRPr sz="2800"/>
            </a:lvl4pPr>
            <a:lvl5pPr marL="2184400" indent="-355600">
              <a:lnSpc>
                <a:spcPct val="90000"/>
              </a:lnSpc>
              <a:spcBef>
                <a:spcPts val="1000"/>
              </a:spcBef>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417" name="Slide Number"/>
          <p:cNvSpPr txBox="1"/>
          <p:nvPr>
            <p:ph type="sldNum" sz="quarter" idx="2"/>
          </p:nvPr>
        </p:nvSpPr>
        <p:spPr>
          <a:xfrm>
            <a:off x="6457950" y="5638244"/>
            <a:ext cx="2057400" cy="246381"/>
          </a:xfrm>
          <a:prstGeom prst="rect">
            <a:avLst/>
          </a:prstGeom>
        </p:spPr>
        <p:txBody>
          <a:bodyPr lIns="34289" tIns="34289" rIns="34289" bIns="34289"/>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36"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37"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38"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45"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46"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47"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54"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55"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56"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63"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64"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65"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72"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73"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74"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81" name="Slide Number"/>
          <p:cNvSpPr txBox="1"/>
          <p:nvPr>
            <p:ph type="sldNum" sz="quarter" idx="2"/>
          </p:nvPr>
        </p:nvSpPr>
        <p:spPr>
          <a:xfrm>
            <a:off x="6553200" y="6245225"/>
            <a:ext cx="2133600" cy="288824"/>
          </a:xfrm>
          <a:prstGeom prst="rect">
            <a:avLst/>
          </a:prstGeom>
        </p:spPr>
        <p:txBody>
          <a:bodyPr anchor="t"/>
          <a:lstStyle>
            <a:lvl1pPr>
              <a:defRPr sz="1400">
                <a:solidFill>
                  <a:srgbClr val="000000"/>
                </a:solidFill>
                <a:latin typeface="Arial"/>
                <a:ea typeface="Arial"/>
                <a:cs typeface="Arial"/>
                <a:sym typeface="Arial"/>
              </a:defRPr>
            </a:lvl1pPr>
          </a:lstStyle>
          <a:p>
            <a:pPr/>
            <a:fld id="{86CB4B4D-7CA3-9044-876B-883B54F8677D}" type="slidenum"/>
          </a:p>
        </p:txBody>
      </p:sp>
      <p:sp>
        <p:nvSpPr>
          <p:cNvPr id="82" name="Title Text"/>
          <p:cNvSpPr txBox="1"/>
          <p:nvPr>
            <p:ph type="title"/>
          </p:nvPr>
        </p:nvSpPr>
        <p:spPr>
          <a:prstGeom prst="rect">
            <a:avLst/>
          </a:prstGeom>
        </p:spPr>
        <p:txBody>
          <a:bodyPr/>
          <a:lstStyle>
            <a:lvl1pPr>
              <a:defRPr>
                <a:latin typeface="Arial"/>
                <a:ea typeface="Arial"/>
                <a:cs typeface="Arial"/>
                <a:sym typeface="Arial"/>
              </a:defRPr>
            </a:lvl1pPr>
          </a:lstStyle>
          <a:p>
            <a:pPr/>
            <a:r>
              <a:t>Title Text</a:t>
            </a:r>
          </a:p>
        </p:txBody>
      </p:sp>
      <p:sp>
        <p:nvSpPr>
          <p:cNvPr id="83" name="Body Level One…"/>
          <p:cNvSpPr txBox="1"/>
          <p:nvPr>
            <p:ph type="body" idx="1"/>
          </p:nvPr>
        </p:nvSpPr>
        <p:spPr>
          <a:prstGeom prst="rect">
            <a:avLst/>
          </a:prstGeom>
        </p:spPr>
        <p:txBody>
          <a:bodyPr/>
          <a:lstStyle>
            <a:lvl1pPr>
              <a:buFontTx/>
              <a:defRPr>
                <a:latin typeface="Arial"/>
                <a:ea typeface="Arial"/>
                <a:cs typeface="Arial"/>
                <a:sym typeface="Arial"/>
              </a:defRPr>
            </a:lvl1pPr>
            <a:lvl2pPr>
              <a:buFontTx/>
              <a:defRPr>
                <a:latin typeface="Arial"/>
                <a:ea typeface="Arial"/>
                <a:cs typeface="Arial"/>
                <a:sym typeface="Arial"/>
              </a:defRPr>
            </a:lvl2pPr>
            <a:lvl3pPr>
              <a:buFontTx/>
              <a:defRPr>
                <a:latin typeface="Arial"/>
                <a:ea typeface="Arial"/>
                <a:cs typeface="Arial"/>
                <a:sym typeface="Arial"/>
              </a:defRPr>
            </a:lvl3pPr>
            <a:lvl4pPr>
              <a:buFontTx/>
              <a:defRPr>
                <a:latin typeface="Arial"/>
                <a:ea typeface="Arial"/>
                <a:cs typeface="Arial"/>
                <a:sym typeface="Arial"/>
              </a:defRPr>
            </a:lvl4pPr>
            <a:lvl5pPr>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98989"/>
                </a:solidFill>
              </a:defRPr>
            </a:lvl1pPr>
          </a:lstStyle>
          <a:p>
            <a:pPr/>
            <a:fld id="{86CB4B4D-7CA3-9044-876B-883B54F8677D}" type="slidenum"/>
          </a:p>
        </p:txBody>
      </p:sp>
      <p:sp>
        <p:nvSpPr>
          <p:cNvPr id="3"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Calibri"/>
          <a:ea typeface="Calibri"/>
          <a:cs typeface="Calibri"/>
          <a:sym typeface="Calibri"/>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Calibri"/>
          <a:ea typeface="Calibri"/>
          <a:cs typeface="Calibri"/>
          <a:sym typeface="Calibri"/>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Calibri"/>
          <a:ea typeface="Calibri"/>
          <a:cs typeface="Calibri"/>
          <a:sym typeface="Calibri"/>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Calibri"/>
          <a:ea typeface="Calibri"/>
          <a:cs typeface="Calibri"/>
          <a:sym typeface="Calibri"/>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Calibri"/>
          <a:ea typeface="Calibri"/>
          <a:cs typeface="Calibri"/>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Calibri"/>
          <a:ea typeface="Calibri"/>
          <a:cs typeface="Calibri"/>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Calibri"/>
          <a:ea typeface="Calibri"/>
          <a:cs typeface="Calibri"/>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Calibri"/>
          <a:ea typeface="Calibri"/>
          <a:cs typeface="Calibri"/>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Calibri"/>
          <a:ea typeface="Calibri"/>
          <a:cs typeface="Calibri"/>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Calibri"/>
          <a:ea typeface="Calibri"/>
          <a:cs typeface="Calibri"/>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Calibri"/>
          <a:ea typeface="Calibri"/>
          <a:cs typeface="Calibri"/>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Calibri"/>
          <a:ea typeface="Calibri"/>
          <a:cs typeface="Calibri"/>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Calibri"/>
          <a:ea typeface="Calibri"/>
          <a:cs typeface="Calibri"/>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jpe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0.jpe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jpe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jpe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jpe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jpe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jpe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jpe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codinghorror.com/blog/2006/01/flattening-arrow-code.html" TargetMode="External"/><Relationship Id="rId4" Type="http://schemas.openxmlformats.org/officeDocument/2006/relationships/image" Target="../media/image10.png"/><Relationship Id="rId5" Type="http://schemas.openxmlformats.org/officeDocument/2006/relationships/image" Target="../media/image1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jpe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e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jpe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9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9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6" name="Image" descr="Image"/>
          <p:cNvPicPr>
            <a:picLocks noChangeAspect="1"/>
          </p:cNvPicPr>
          <p:nvPr/>
        </p:nvPicPr>
        <p:blipFill>
          <a:blip r:embed="rId2">
            <a:extLst/>
          </a:blip>
          <a:stretch>
            <a:fillRect/>
          </a:stretch>
        </p:blipFill>
        <p:spPr>
          <a:xfrm>
            <a:off x="593422" y="120429"/>
            <a:ext cx="8276308" cy="661714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7" name="Image" descr="Image"/>
          <p:cNvPicPr>
            <a:picLocks noChangeAspect="1"/>
          </p:cNvPicPr>
          <p:nvPr/>
        </p:nvPicPr>
        <p:blipFill>
          <a:blip r:embed="rId2">
            <a:extLst/>
          </a:blip>
          <a:stretch>
            <a:fillRect/>
          </a:stretch>
        </p:blipFill>
        <p:spPr>
          <a:xfrm>
            <a:off x="1458756" y="0"/>
            <a:ext cx="6226488" cy="6858000"/>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Cyclometic Complexity"/>
          <p:cNvSpPr txBox="1"/>
          <p:nvPr>
            <p:ph type="title" idx="4294967295"/>
          </p:nvPr>
        </p:nvSpPr>
        <p:spPr>
          <a:xfrm>
            <a:off x="457200" y="-1"/>
            <a:ext cx="8229600" cy="1143002"/>
          </a:xfrm>
          <a:prstGeom prst="rect">
            <a:avLst/>
          </a:prstGeom>
        </p:spPr>
        <p:txBody>
          <a:bodyPr>
            <a:normAutofit fontScale="100000" lnSpcReduction="0"/>
          </a:bodyPr>
          <a:lstStyle/>
          <a:p>
            <a:pPr/>
            <a:r>
              <a:t>Cyclometic Complexity</a:t>
            </a:r>
          </a:p>
        </p:txBody>
      </p:sp>
      <p:sp>
        <p:nvSpPr>
          <p:cNvPr id="816" name="public int getValue(int param1)…"/>
          <p:cNvSpPr/>
          <p:nvPr/>
        </p:nvSpPr>
        <p:spPr>
          <a:xfrm>
            <a:off x="304800" y="1981200"/>
            <a:ext cx="8610600" cy="27330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sz="1400">
                <a:solidFill>
                  <a:schemeClr val="accent3">
                    <a:lumOff val="44000"/>
                  </a:schemeClr>
                </a:solidFill>
              </a:rPr>
              <a:t>public int getValue(int param1) </a:t>
            </a:r>
            <a:endParaRPr b="1" sz="1400">
              <a:solidFill>
                <a:schemeClr val="accent3">
                  <a:lumOff val="44000"/>
                </a:schemeClr>
              </a:solidFill>
            </a:endParaRPr>
          </a:p>
          <a:p>
            <a:pPr/>
            <a:r>
              <a:rPr b="1" sz="1400">
                <a:solidFill>
                  <a:schemeClr val="accent3">
                    <a:lumOff val="44000"/>
                  </a:schemeClr>
                </a:solidFill>
              </a:rPr>
              <a:t>{</a:t>
            </a:r>
            <a:endParaRPr b="1" sz="1400">
              <a:solidFill>
                <a:schemeClr val="accent3">
                  <a:lumOff val="44000"/>
                </a:schemeClr>
              </a:solidFill>
            </a:endParaRPr>
          </a:p>
          <a:p>
            <a:pPr/>
            <a:r>
              <a:rPr b="1" sz="1400">
                <a:solidFill>
                  <a:schemeClr val="accent3">
                    <a:lumOff val="44000"/>
                  </a:schemeClr>
                </a:solidFill>
              </a:rPr>
              <a:t> int value = 0;</a:t>
            </a:r>
            <a:endParaRPr b="1" sz="1400">
              <a:solidFill>
                <a:schemeClr val="accent3">
                  <a:lumOff val="44000"/>
                </a:schemeClr>
              </a:solidFill>
            </a:endParaRPr>
          </a:p>
          <a:p>
            <a:pPr/>
            <a:r>
              <a:rPr b="1" sz="1400">
                <a:solidFill>
                  <a:schemeClr val="accent3">
                    <a:lumOff val="44000"/>
                  </a:schemeClr>
                </a:solidFill>
              </a:rPr>
              <a:t> if (param1 == 0)</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  value = 4;</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 else</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  value = 0;</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 return value;</a:t>
            </a:r>
            <a:endParaRPr b="1" sz="1400">
              <a:solidFill>
                <a:schemeClr val="accent3">
                  <a:lumOff val="44000"/>
                </a:schemeClr>
              </a:solidFill>
            </a:endParaRPr>
          </a:p>
          <a:p>
            <a:pPr/>
            <a:r>
              <a:rPr b="1" sz="1400">
                <a:solidFill>
                  <a:schemeClr val="accent3">
                    <a:lumOff val="44000"/>
                  </a:schemeClr>
                </a:solidFill>
              </a:rPr>
              <a:t>}</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0" name="Cyclometic Complexity"/>
          <p:cNvSpPr txBox="1"/>
          <p:nvPr>
            <p:ph type="title" idx="4294967295"/>
          </p:nvPr>
        </p:nvSpPr>
        <p:spPr>
          <a:xfrm>
            <a:off x="457200" y="274637"/>
            <a:ext cx="8229600" cy="1143001"/>
          </a:xfrm>
          <a:prstGeom prst="rect">
            <a:avLst/>
          </a:prstGeom>
        </p:spPr>
        <p:txBody>
          <a:bodyPr>
            <a:normAutofit fontScale="100000" lnSpcReduction="0"/>
          </a:bodyPr>
          <a:lstStyle/>
          <a:p>
            <a:pPr/>
            <a:r>
              <a:t>Cyclometic Complexity</a:t>
            </a:r>
          </a:p>
        </p:txBody>
      </p:sp>
      <p:graphicFrame>
        <p:nvGraphicFramePr>
          <p:cNvPr id="821" name="Table"/>
          <p:cNvGraphicFramePr/>
          <p:nvPr/>
        </p:nvGraphicFramePr>
        <p:xfrm>
          <a:off x="1760537" y="3040062"/>
          <a:ext cx="5622926" cy="24045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30462"/>
                <a:gridCol w="3192462"/>
              </a:tblGrid>
              <a:tr h="331787">
                <a:tc>
                  <a:txBody>
                    <a:bodyPr/>
                    <a:lstStyle/>
                    <a:p>
                      <a:pPr algn="l">
                        <a:defRPr b="0" i="0" sz="1800"/>
                      </a:pPr>
                      <a:r>
                        <a:rPr b="1">
                          <a:latin typeface="Bookman Old Style"/>
                          <a:ea typeface="Bookman Old Style"/>
                          <a:cs typeface="Bookman Old Style"/>
                          <a:sym typeface="Bookman Old Style"/>
                        </a:rPr>
                        <a:t>CC Value</a:t>
                      </a:r>
                    </a:p>
                  </a:txBody>
                  <a:tcPr marL="0" marR="0" marT="0" marB="0" anchor="t"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a:defRPr b="0" i="0" sz="1800"/>
                      </a:pPr>
                      <a:r>
                        <a:rPr b="1">
                          <a:latin typeface="Bookman Old Style"/>
                          <a:ea typeface="Bookman Old Style"/>
                          <a:cs typeface="Bookman Old Style"/>
                          <a:sym typeface="Bookman Old Style"/>
                        </a:rPr>
                        <a:t>Risk</a:t>
                      </a:r>
                    </a:p>
                  </a:txBody>
                  <a:tcPr marL="0" marR="0" marT="0" marB="0" anchor="t" anchorCtr="0" horzOverflow="overflow">
                    <a:lnL w="6350">
                      <a:solidFill>
                        <a:srgbClr val="000000"/>
                      </a:solidFill>
                    </a:lnL>
                    <a:lnR w="6350">
                      <a:solidFill>
                        <a:srgbClr val="50A750"/>
                      </a:solidFill>
                    </a:lnR>
                    <a:lnT w="6350">
                      <a:solidFill>
                        <a:srgbClr val="50A750"/>
                      </a:solidFill>
                    </a:lnT>
                    <a:lnB w="6350">
                      <a:solidFill>
                        <a:srgbClr val="50A750"/>
                      </a:solidFill>
                    </a:lnB>
                    <a:noFill/>
                  </a:tcPr>
                </a:tc>
              </a:tr>
              <a:tr h="331787">
                <a:tc>
                  <a:txBody>
                    <a:bodyPr/>
                    <a:lstStyle/>
                    <a:p>
                      <a:pPr algn="l">
                        <a:defRPr b="0" i="0" sz="1800"/>
                      </a:pPr>
                      <a:r>
                        <a:rPr>
                          <a:latin typeface="Bookman Old Style"/>
                          <a:ea typeface="Bookman Old Style"/>
                          <a:cs typeface="Bookman Old Style"/>
                          <a:sym typeface="Bookman Old Style"/>
                        </a:rPr>
                        <a:t>1-10</a:t>
                      </a:r>
                    </a:p>
                  </a:txBody>
                  <a:tcPr marL="0" marR="0" marT="0" marB="0" anchor="t" anchorCtr="0" horzOverflow="overflow">
                    <a:lnL w="6350">
                      <a:solidFill>
                        <a:srgbClr val="C040C2"/>
                      </a:solidFill>
                    </a:lnL>
                    <a:lnR w="6350">
                      <a:solidFill>
                        <a:srgbClr val="C040C2"/>
                      </a:solidFill>
                    </a:lnR>
                    <a:lnT w="6350">
                      <a:solidFill>
                        <a:srgbClr val="000000"/>
                      </a:solidFill>
                    </a:lnT>
                    <a:lnB w="6350">
                      <a:solidFill>
                        <a:srgbClr val="C040C2"/>
                      </a:solidFill>
                    </a:lnB>
                    <a:noFill/>
                  </a:tcPr>
                </a:tc>
                <a:tc>
                  <a:txBody>
                    <a:bodyPr/>
                    <a:lstStyle/>
                    <a:p>
                      <a:pPr algn="l">
                        <a:defRPr b="0" i="0" sz="1800"/>
                      </a:pPr>
                      <a:r>
                        <a:rPr>
                          <a:latin typeface="Bookman Old Style"/>
                          <a:ea typeface="Bookman Old Style"/>
                          <a:cs typeface="Bookman Old Style"/>
                          <a:sym typeface="Bookman Old Style"/>
                        </a:rPr>
                        <a:t>Low risk program</a:t>
                      </a:r>
                    </a:p>
                  </a:txBody>
                  <a:tcPr marL="0" marR="0" marT="0" marB="0" anchor="t" anchorCtr="0" horzOverflow="overflow">
                    <a:lnL w="6350">
                      <a:solidFill>
                        <a:srgbClr val="C040C2"/>
                      </a:solidFill>
                    </a:lnL>
                    <a:lnR w="6350">
                      <a:solidFill>
                        <a:srgbClr val="006BC4"/>
                      </a:solidFill>
                    </a:lnR>
                    <a:lnT w="6350">
                      <a:solidFill>
                        <a:srgbClr val="50A750"/>
                      </a:solidFill>
                    </a:lnT>
                    <a:lnB w="6350">
                      <a:solidFill>
                        <a:srgbClr val="006BC4"/>
                      </a:solidFill>
                    </a:lnB>
                    <a:noFill/>
                  </a:tcPr>
                </a:tc>
              </a:tr>
              <a:tr h="331787">
                <a:tc>
                  <a:txBody>
                    <a:bodyPr/>
                    <a:lstStyle/>
                    <a:p>
                      <a:pPr algn="l">
                        <a:defRPr b="0" i="0" sz="1800"/>
                      </a:pPr>
                      <a:r>
                        <a:rPr>
                          <a:latin typeface="Bookman Old Style"/>
                          <a:ea typeface="Bookman Old Style"/>
                          <a:cs typeface="Bookman Old Style"/>
                          <a:sym typeface="Bookman Old Style"/>
                        </a:rPr>
                        <a:t>11-20</a:t>
                      </a:r>
                    </a:p>
                  </a:txBody>
                  <a:tcPr marL="0" marR="0" marT="0" marB="0" anchor="t" anchorCtr="0" horzOverflow="overflow">
                    <a:lnL w="6350">
                      <a:solidFill>
                        <a:srgbClr val="8047C2"/>
                      </a:solidFill>
                    </a:lnL>
                    <a:lnR w="6350">
                      <a:solidFill>
                        <a:srgbClr val="8047C2"/>
                      </a:solidFill>
                    </a:lnR>
                    <a:lnT w="6350">
                      <a:solidFill>
                        <a:srgbClr val="C040C2"/>
                      </a:solidFill>
                    </a:lnT>
                    <a:lnB w="6350">
                      <a:solidFill>
                        <a:srgbClr val="8047C2"/>
                      </a:solidFill>
                    </a:lnB>
                    <a:noFill/>
                  </a:tcPr>
                </a:tc>
                <a:tc>
                  <a:txBody>
                    <a:bodyPr/>
                    <a:lstStyle/>
                    <a:p>
                      <a:pPr algn="l">
                        <a:defRPr b="0" i="0" sz="1800"/>
                      </a:pPr>
                      <a:r>
                        <a:rPr>
                          <a:latin typeface="Bookman Old Style"/>
                          <a:ea typeface="Bookman Old Style"/>
                          <a:cs typeface="Bookman Old Style"/>
                          <a:sym typeface="Bookman Old Style"/>
                        </a:rPr>
                        <a:t>Moderate risk</a:t>
                      </a:r>
                    </a:p>
                  </a:txBody>
                  <a:tcPr marL="0" marR="0" marT="0" marB="0" anchor="t" anchorCtr="0" horzOverflow="overflow">
                    <a:lnL w="6350">
                      <a:solidFill>
                        <a:srgbClr val="8047C2"/>
                      </a:solidFill>
                    </a:lnL>
                    <a:lnR w="6350">
                      <a:solidFill>
                        <a:srgbClr val="006BC4"/>
                      </a:solidFill>
                    </a:lnR>
                    <a:lnT w="6350">
                      <a:solidFill>
                        <a:srgbClr val="006BC4"/>
                      </a:solidFill>
                    </a:lnT>
                    <a:lnB w="6350">
                      <a:solidFill>
                        <a:srgbClr val="006BC4"/>
                      </a:solidFill>
                    </a:lnB>
                    <a:noFill/>
                  </a:tcPr>
                </a:tc>
              </a:tr>
              <a:tr h="330200">
                <a:tc>
                  <a:txBody>
                    <a:bodyPr/>
                    <a:lstStyle/>
                    <a:p>
                      <a:pPr algn="l">
                        <a:defRPr b="0" i="0" sz="1800"/>
                      </a:pPr>
                      <a:r>
                        <a:rPr>
                          <a:latin typeface="Bookman Old Style"/>
                          <a:ea typeface="Bookman Old Style"/>
                          <a:cs typeface="Bookman Old Style"/>
                          <a:sym typeface="Bookman Old Style"/>
                        </a:rPr>
                        <a:t>21-50</a:t>
                      </a:r>
                    </a:p>
                  </a:txBody>
                  <a:tcPr marL="0" marR="0" marT="0" marB="0" anchor="t" anchorCtr="0" horzOverflow="overflow">
                    <a:lnL w="6350">
                      <a:solidFill>
                        <a:srgbClr val="A055C2"/>
                      </a:solidFill>
                    </a:lnL>
                    <a:lnR w="6350">
                      <a:solidFill>
                        <a:srgbClr val="A055C2"/>
                      </a:solidFill>
                    </a:lnR>
                    <a:lnT w="6350">
                      <a:solidFill>
                        <a:srgbClr val="8047C2"/>
                      </a:solidFill>
                    </a:lnT>
                    <a:lnB w="6350">
                      <a:solidFill>
                        <a:srgbClr val="A055C2"/>
                      </a:solidFill>
                    </a:lnB>
                    <a:noFill/>
                  </a:tcPr>
                </a:tc>
                <a:tc>
                  <a:txBody>
                    <a:bodyPr/>
                    <a:lstStyle/>
                    <a:p>
                      <a:pPr algn="l">
                        <a:defRPr b="0" i="0" sz="1800"/>
                      </a:pPr>
                      <a:r>
                        <a:rPr>
                          <a:latin typeface="Bookman Old Style"/>
                          <a:ea typeface="Bookman Old Style"/>
                          <a:cs typeface="Bookman Old Style"/>
                          <a:sym typeface="Bookman Old Style"/>
                        </a:rPr>
                        <a:t>High risk</a:t>
                      </a:r>
                    </a:p>
                  </a:txBody>
                  <a:tcPr marL="0" marR="0" marT="0" marB="0" anchor="t" anchorCtr="0" horzOverflow="overflow">
                    <a:lnL w="6350">
                      <a:solidFill>
                        <a:srgbClr val="A055C2"/>
                      </a:solidFill>
                    </a:lnL>
                    <a:lnR w="6350">
                      <a:solidFill>
                        <a:srgbClr val="006BC4"/>
                      </a:solidFill>
                    </a:lnR>
                    <a:lnT w="6350">
                      <a:solidFill>
                        <a:srgbClr val="006BC4"/>
                      </a:solidFill>
                    </a:lnT>
                    <a:lnB w="6350">
                      <a:solidFill>
                        <a:srgbClr val="006BC4"/>
                      </a:solidFill>
                    </a:lnB>
                    <a:noFill/>
                  </a:tcPr>
                </a:tc>
              </a:tr>
              <a:tr h="663575">
                <a:tc>
                  <a:txBody>
                    <a:bodyPr/>
                    <a:lstStyle/>
                    <a:p>
                      <a:pPr algn="l">
                        <a:defRPr b="0" i="0" sz="1800"/>
                      </a:pPr>
                      <a:r>
                        <a:rPr>
                          <a:latin typeface="Bookman Old Style"/>
                          <a:ea typeface="Bookman Old Style"/>
                          <a:cs typeface="Bookman Old Style"/>
                          <a:sym typeface="Bookman Old Style"/>
                        </a:rPr>
                        <a:t>&gt;50</a:t>
                      </a:r>
                    </a:p>
                  </a:txBody>
                  <a:tcPr marL="0" marR="0" marT="0" marB="0" anchor="t" anchorCtr="0" horzOverflow="overflow">
                    <a:lnL w="6350">
                      <a:solidFill>
                        <a:srgbClr val="C056C2"/>
                      </a:solidFill>
                    </a:lnL>
                    <a:lnR w="6350">
                      <a:solidFill>
                        <a:srgbClr val="C056C2"/>
                      </a:solidFill>
                    </a:lnR>
                    <a:lnT w="6350">
                      <a:solidFill>
                        <a:srgbClr val="A055C2"/>
                      </a:solidFill>
                    </a:lnT>
                    <a:lnB w="6350">
                      <a:solidFill>
                        <a:srgbClr val="C056C2"/>
                      </a:solidFill>
                    </a:lnB>
                    <a:noFill/>
                  </a:tcPr>
                </a:tc>
                <a:tc>
                  <a:txBody>
                    <a:bodyPr/>
                    <a:lstStyle/>
                    <a:p>
                      <a:pPr algn="l">
                        <a:defRPr b="0" i="0" sz="1800"/>
                      </a:pPr>
                      <a:r>
                        <a:rPr>
                          <a:latin typeface="Bookman Old Style"/>
                          <a:ea typeface="Bookman Old Style"/>
                          <a:cs typeface="Bookman Old Style"/>
                          <a:sym typeface="Bookman Old Style"/>
                        </a:rPr>
                        <a:t>Most complex and highly unstable method</a:t>
                      </a:r>
                    </a:p>
                  </a:txBody>
                  <a:tcPr marL="0" marR="0" marT="0" marB="0" anchor="t" anchorCtr="0" horzOverflow="overflow">
                    <a:lnL w="6350">
                      <a:solidFill>
                        <a:srgbClr val="C056C2"/>
                      </a:solidFill>
                    </a:lnL>
                    <a:lnR w="6350">
                      <a:solidFill>
                        <a:srgbClr val="006BC4"/>
                      </a:solidFill>
                    </a:lnR>
                    <a:lnT w="6350">
                      <a:solidFill>
                        <a:srgbClr val="006BC4"/>
                      </a:solidFill>
                    </a:lnT>
                    <a:lnB w="6350">
                      <a:solidFill>
                        <a:srgbClr val="006BC4"/>
                      </a:solidFill>
                    </a:lnB>
                    <a:noFill/>
                  </a:tcPr>
                </a:tc>
              </a:tr>
            </a:tbl>
          </a:graphicData>
        </a:graphic>
      </p:graphicFrame>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3" name="private int x;…"/>
          <p:cNvSpPr/>
          <p:nvPr/>
        </p:nvSpPr>
        <p:spPr>
          <a:xfrm>
            <a:off x="66675" y="1633537"/>
            <a:ext cx="8915400" cy="22250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rPr>
                <a:solidFill>
                  <a:schemeClr val="accent3">
                    <a:lumOff val="44000"/>
                  </a:schemeClr>
                </a:solidFill>
              </a:rPr>
              <a:t>private int x;</a:t>
            </a:r>
            <a:endParaRPr>
              <a:solidFill>
                <a:schemeClr val="accent3">
                  <a:lumOff val="44000"/>
                </a:schemeClr>
              </a:solidFill>
            </a:endParaRPr>
          </a:p>
          <a:p>
            <a:pPr>
              <a:defRPr sz="2400"/>
            </a:pPr>
            <a:r>
              <a:rPr>
                <a:solidFill>
                  <a:schemeClr val="accent3">
                    <a:lumOff val="44000"/>
                  </a:schemeClr>
                </a:solidFill>
              </a:rPr>
              <a:t>public int increment_and_return_x()</a:t>
            </a:r>
            <a:endParaRPr>
              <a:solidFill>
                <a:schemeClr val="accent3">
                  <a:lumOff val="44000"/>
                </a:schemeClr>
              </a:solidFill>
            </a:endParaRPr>
          </a:p>
          <a:p>
            <a:pPr>
              <a:defRPr sz="2400"/>
            </a:pPr>
            <a:r>
              <a:rPr>
                <a:solidFill>
                  <a:schemeClr val="accent3">
                    <a:lumOff val="44000"/>
                  </a:schemeClr>
                </a:solidFill>
              </a:rPr>
              <a:t>{</a:t>
            </a:r>
            <a:endParaRPr>
              <a:solidFill>
                <a:schemeClr val="accent3">
                  <a:lumOff val="44000"/>
                </a:schemeClr>
              </a:solidFill>
            </a:endParaRPr>
          </a:p>
          <a:p>
            <a:pPr>
              <a:defRPr sz="2400"/>
            </a:pPr>
            <a:r>
              <a:rPr>
                <a:solidFill>
                  <a:schemeClr val="accent3">
                    <a:lumOff val="44000"/>
                  </a:schemeClr>
                </a:solidFill>
              </a:rPr>
              <a:t>  x = x + 1;</a:t>
            </a:r>
            <a:endParaRPr>
              <a:solidFill>
                <a:schemeClr val="accent3">
                  <a:lumOff val="44000"/>
                </a:schemeClr>
              </a:solidFill>
            </a:endParaRPr>
          </a:p>
          <a:p>
            <a:pPr>
              <a:defRPr sz="2400"/>
            </a:pPr>
            <a:r>
              <a:rPr>
                <a:solidFill>
                  <a:schemeClr val="accent3">
                    <a:lumOff val="44000"/>
                  </a:schemeClr>
                </a:solidFill>
              </a:rPr>
              <a:t>  return x;</a:t>
            </a:r>
            <a:endParaRPr>
              <a:solidFill>
                <a:schemeClr val="accent3">
                  <a:lumOff val="44000"/>
                </a:schemeClr>
              </a:solidFill>
            </a:endParaRPr>
          </a:p>
          <a:p>
            <a:pPr>
              <a:defRPr sz="2400"/>
            </a:pPr>
            <a:r>
              <a:rPr>
                <a:solidFill>
                  <a:schemeClr val="accent3">
                    <a:lumOff val="44000"/>
                  </a:schemeClr>
                </a:solidFill>
              </a:rPr>
              <a:t>}</a:t>
            </a:r>
          </a:p>
        </p:txBody>
      </p:sp>
      <p:pic>
        <p:nvPicPr>
          <p:cNvPr id="824"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048000" y="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8" name="A Query doesn't have side effects…"/>
          <p:cNvSpPr txBox="1"/>
          <p:nvPr>
            <p:ph type="body" idx="1"/>
          </p:nvPr>
        </p:nvSpPr>
        <p:spPr>
          <a:xfrm>
            <a:off x="457199" y="1784350"/>
            <a:ext cx="8686801" cy="4341813"/>
          </a:xfrm>
          <a:prstGeom prst="rect">
            <a:avLst/>
          </a:prstGeom>
        </p:spPr>
        <p:txBody>
          <a:bodyPr>
            <a:normAutofit fontScale="100000" lnSpcReduction="0"/>
          </a:bodyPr>
          <a:lstStyle/>
          <a:p>
            <a:pPr marL="327930" indent="-327930" defTabSz="832104">
              <a:spcBef>
                <a:spcPts val="600"/>
              </a:spcBef>
              <a:buAutoNum type="arabicPeriod" startAt="1"/>
              <a:defRPr sz="2912"/>
            </a:pPr>
            <a:r>
              <a:t>A </a:t>
            </a:r>
            <a:r>
              <a:rPr b="1">
                <a:solidFill>
                  <a:srgbClr val="5362FA"/>
                </a:solidFill>
              </a:rPr>
              <a:t>Query</a:t>
            </a:r>
            <a:r>
              <a:t> doesn't have side effects</a:t>
            </a:r>
          </a:p>
          <a:p>
            <a:pPr marL="327930" indent="-327930" defTabSz="832104">
              <a:spcBef>
                <a:spcPts val="600"/>
              </a:spcBef>
              <a:buSzTx/>
              <a:buFont typeface="Wingdings"/>
              <a:buNone/>
              <a:defRPr sz="2912"/>
            </a:pPr>
            <a:r>
              <a:t>	and returns a result</a:t>
            </a:r>
          </a:p>
          <a:p>
            <a:pPr lvl="1" marL="395827" indent="-234029" defTabSz="832104">
              <a:spcBef>
                <a:spcPts val="400"/>
              </a:spcBef>
              <a:buFont typeface="Wingdings"/>
              <a:buBlip>
                <a:blip r:embed="rId2"/>
              </a:buBlip>
              <a:defRPr sz="1820"/>
            </a:pPr>
            <a:r>
              <a:rPr sz="1638">
                <a:latin typeface="Consolas"/>
                <a:ea typeface="Consolas"/>
                <a:cs typeface="Consolas"/>
                <a:sym typeface="Consolas"/>
              </a:rPr>
              <a:t>getState():State</a:t>
            </a:r>
            <a:r>
              <a:t>,    </a:t>
            </a:r>
            <a:r>
              <a:rPr sz="1638">
                <a:latin typeface="Consolas"/>
                <a:ea typeface="Consolas"/>
                <a:cs typeface="Consolas"/>
                <a:sym typeface="Consolas"/>
              </a:rPr>
              <a:t>isLoggedIn():</a:t>
            </a:r>
            <a:r>
              <a:rPr b="1" sz="1638">
                <a:solidFill>
                  <a:srgbClr val="CC0000"/>
                </a:solidFill>
                <a:latin typeface="Consolas"/>
                <a:ea typeface="Consolas"/>
                <a:cs typeface="Consolas"/>
                <a:sym typeface="Consolas"/>
              </a:rPr>
              <a:t>boolean</a:t>
            </a:r>
            <a:r>
              <a:t>,    </a:t>
            </a:r>
            <a:r>
              <a:rPr sz="1638">
                <a:latin typeface="Consolas"/>
                <a:ea typeface="Consolas"/>
                <a:cs typeface="Consolas"/>
                <a:sym typeface="Consolas"/>
              </a:rPr>
              <a:t>findCustomer():Customer</a:t>
            </a:r>
            <a:endParaRPr>
              <a:latin typeface="Consolas"/>
              <a:ea typeface="Consolas"/>
              <a:cs typeface="Consolas"/>
              <a:sym typeface="Consolas"/>
            </a:endParaRPr>
          </a:p>
          <a:p>
            <a:pPr marL="327930" indent="-327930" defTabSz="832104">
              <a:spcBef>
                <a:spcPts val="600"/>
              </a:spcBef>
              <a:buAutoNum type="arabicPeriod" startAt="2"/>
              <a:defRPr sz="2912"/>
            </a:pPr>
            <a:r>
              <a:t>A </a:t>
            </a:r>
            <a:r>
              <a:rPr b="1">
                <a:solidFill>
                  <a:srgbClr val="5362FA"/>
                </a:solidFill>
              </a:rPr>
              <a:t>Command</a:t>
            </a:r>
            <a:r>
              <a:t> changes the system state</a:t>
            </a:r>
          </a:p>
          <a:p>
            <a:pPr marL="327930" indent="-327930" defTabSz="832104">
              <a:spcBef>
                <a:spcPts val="600"/>
              </a:spcBef>
              <a:buSzTx/>
              <a:buFont typeface="Wingdings"/>
              <a:buNone/>
              <a:defRPr sz="2912"/>
            </a:pPr>
            <a:r>
              <a:t>	and returns </a:t>
            </a:r>
            <a:r>
              <a:rPr b="1" sz="2548">
                <a:solidFill>
                  <a:srgbClr val="C00000"/>
                </a:solidFill>
                <a:latin typeface="Consolas"/>
                <a:ea typeface="Consolas"/>
                <a:cs typeface="Consolas"/>
                <a:sym typeface="Consolas"/>
              </a:rPr>
              <a:t>void</a:t>
            </a:r>
            <a:endParaRPr b="1">
              <a:solidFill>
                <a:srgbClr val="C00000"/>
              </a:solidFill>
              <a:latin typeface="Consolas"/>
              <a:ea typeface="Consolas"/>
              <a:cs typeface="Consolas"/>
              <a:sym typeface="Consolas"/>
            </a:endParaRPr>
          </a:p>
          <a:p>
            <a:pPr lvl="1" marL="395827" indent="-234029" defTabSz="832104">
              <a:spcBef>
                <a:spcPts val="400"/>
              </a:spcBef>
              <a:buFont typeface="Wingdings"/>
              <a:buBlip>
                <a:blip r:embed="rId2"/>
              </a:buBlip>
              <a:defRPr sz="1820"/>
            </a:pPr>
            <a:r>
              <a:rPr sz="1638">
                <a:latin typeface="Consolas"/>
                <a:ea typeface="Consolas"/>
                <a:cs typeface="Consolas"/>
                <a:sym typeface="Consolas"/>
              </a:rPr>
              <a:t>processOrder(Order)</a:t>
            </a:r>
            <a:r>
              <a:t>,     </a:t>
            </a:r>
            <a:r>
              <a:rPr sz="1638">
                <a:latin typeface="Consolas"/>
                <a:ea typeface="Consolas"/>
                <a:cs typeface="Consolas"/>
                <a:sym typeface="Consolas"/>
              </a:rPr>
              <a:t>consumeMessage(Message)</a:t>
            </a:r>
            <a:r>
              <a:t>,     </a:t>
            </a:r>
            <a:r>
              <a:rPr sz="1638">
                <a:latin typeface="Consolas"/>
                <a:ea typeface="Consolas"/>
                <a:cs typeface="Consolas"/>
                <a:sym typeface="Consolas"/>
              </a:rPr>
              <a:t>setName(String)</a:t>
            </a:r>
            <a:endParaRPr>
              <a:latin typeface="Consolas"/>
              <a:ea typeface="Consolas"/>
              <a:cs typeface="Consolas"/>
              <a:sym typeface="Consolas"/>
            </a:endParaRPr>
          </a:p>
          <a:p>
            <a:pPr marL="174800" indent="-174800" defTabSz="832104">
              <a:spcBef>
                <a:spcPts val="600"/>
              </a:spcBef>
              <a:defRPr sz="2912"/>
            </a:pPr>
            <a:r>
              <a:t>Avoid doing both in the same method</a:t>
            </a:r>
          </a:p>
          <a:p>
            <a:pPr lvl="1" marL="395827" indent="-234029" defTabSz="832104">
              <a:spcBef>
                <a:spcPts val="400"/>
              </a:spcBef>
              <a:buFont typeface="Wingdings"/>
              <a:buBlip>
                <a:blip r:embed="rId2"/>
              </a:buBlip>
              <a:defRPr sz="1820"/>
            </a:pPr>
            <a:r>
              <a:rPr sz="1638">
                <a:latin typeface="Consolas"/>
                <a:ea typeface="Consolas"/>
                <a:cs typeface="Consolas"/>
                <a:sym typeface="Consolas"/>
              </a:rPr>
              <a:t>processOrder(Order):</a:t>
            </a:r>
            <a:r>
              <a:rPr b="1" sz="1638">
                <a:solidFill>
                  <a:srgbClr val="CC0000"/>
                </a:solidFill>
                <a:latin typeface="Consolas"/>
                <a:ea typeface="Consolas"/>
                <a:cs typeface="Consolas"/>
                <a:sym typeface="Consolas"/>
              </a:rPr>
              <a:t>boolean</a:t>
            </a:r>
            <a:r>
              <a:t>    (that returns </a:t>
            </a:r>
            <a:r>
              <a:rPr b="1" sz="1638">
                <a:solidFill>
                  <a:srgbClr val="CC0000"/>
                </a:solidFill>
                <a:latin typeface="Consolas"/>
                <a:ea typeface="Consolas"/>
                <a:cs typeface="Consolas"/>
                <a:sym typeface="Consolas"/>
              </a:rPr>
              <a:t>false</a:t>
            </a:r>
            <a:r>
              <a:t> if it failed)</a:t>
            </a:r>
          </a:p>
          <a:p>
            <a:pPr lvl="1" marL="169021" indent="83787" defTabSz="832104">
              <a:spcBef>
                <a:spcPts val="400"/>
              </a:spcBef>
              <a:buSzTx/>
              <a:buFont typeface="Wingdings"/>
              <a:buNone/>
              <a:defRPr sz="1820"/>
            </a:pPr>
            <a:r>
              <a:t>(It forces the caller to check the result right away. Prefer </a:t>
            </a:r>
            <a:r>
              <a:rPr>
                <a:solidFill>
                  <a:srgbClr val="FF0000"/>
                </a:solidFill>
              </a:rPr>
              <a:t>exceptions</a:t>
            </a:r>
            <a:r>
              <a:t> instead!)</a:t>
            </a:r>
          </a:p>
        </p:txBody>
      </p:sp>
      <p:sp>
        <p:nvSpPr>
          <p:cNvPr id="829" name="Command / Query Separation"/>
          <p:cNvSpPr txBox="1"/>
          <p:nvPr>
            <p:ph type="title"/>
          </p:nvPr>
        </p:nvSpPr>
        <p:spPr>
          <a:xfrm>
            <a:off x="457200" y="581025"/>
            <a:ext cx="8229600" cy="838200"/>
          </a:xfrm>
          <a:prstGeom prst="rect">
            <a:avLst/>
          </a:prstGeom>
        </p:spPr>
        <p:txBody>
          <a:bodyPr>
            <a:normAutofit fontScale="100000" lnSpcReduction="0"/>
          </a:bodyPr>
          <a:lstStyle/>
          <a:p>
            <a:pPr/>
            <a:r>
              <a:t>Command / Query Separation</a:t>
            </a:r>
          </a:p>
        </p:txBody>
      </p:sp>
      <p:sp>
        <p:nvSpPr>
          <p:cNvPr id="8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grpSp>
        <p:nvGrpSpPr>
          <p:cNvPr id="833" name="Group"/>
          <p:cNvGrpSpPr/>
          <p:nvPr/>
        </p:nvGrpSpPr>
        <p:grpSpPr>
          <a:xfrm>
            <a:off x="7881255" y="1785256"/>
            <a:ext cx="885373" cy="653144"/>
            <a:chOff x="0" y="0"/>
            <a:chExt cx="885372" cy="653142"/>
          </a:xfrm>
        </p:grpSpPr>
        <p:sp>
          <p:nvSpPr>
            <p:cNvPr id="831" name="Quote Bubble"/>
            <p:cNvSpPr/>
            <p:nvPr/>
          </p:nvSpPr>
          <p:spPr>
            <a:xfrm flipH="1">
              <a:off x="0" y="0"/>
              <a:ext cx="885373" cy="653143"/>
            </a:xfrm>
            <a:prstGeom prst="wedgeEllipseCallout">
              <a:avLst>
                <a:gd name="adj1" fmla="val -27391"/>
                <a:gd name="adj2" fmla="val 75833"/>
              </a:avLst>
            </a:prstGeom>
            <a:gradFill flip="none" rotWithShape="1">
              <a:gsLst>
                <a:gs pos="0">
                  <a:srgbClr val="858BC1"/>
                </a:gs>
                <a:gs pos="80000">
                  <a:srgbClr val="AFB6FE"/>
                </a:gs>
                <a:gs pos="100000">
                  <a:srgbClr val="B0B7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spcBef>
                  <a:spcPts val="1000"/>
                </a:spcBef>
                <a:defRPr b="1" sz="2800">
                  <a:solidFill>
                    <a:schemeClr val="accent3">
                      <a:lumOff val="44000"/>
                    </a:schemeClr>
                  </a:solidFill>
                  <a:latin typeface="Verdana"/>
                  <a:ea typeface="Verdana"/>
                  <a:cs typeface="Verdana"/>
                  <a:sym typeface="Verdana"/>
                </a:defRPr>
              </a:pPr>
            </a:p>
          </p:txBody>
        </p:sp>
        <p:sp>
          <p:nvSpPr>
            <p:cNvPr id="832" name="?"/>
            <p:cNvSpPr txBox="1"/>
            <p:nvPr/>
          </p:nvSpPr>
          <p:spPr>
            <a:xfrm>
              <a:off x="280966" y="64951"/>
              <a:ext cx="323440"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spcBef>
                  <a:spcPts val="1600"/>
                </a:spcBef>
                <a:defRPr b="1" sz="2800">
                  <a:solidFill>
                    <a:schemeClr val="accent3">
                      <a:lumOff val="44000"/>
                    </a:schemeClr>
                  </a:solidFill>
                  <a:latin typeface="Verdana"/>
                  <a:ea typeface="Verdana"/>
                  <a:cs typeface="Verdana"/>
                  <a:sym typeface="Verdana"/>
                </a:defRPr>
              </a:lvl1pPr>
            </a:lstStyle>
            <a:p>
              <a:pPr>
                <a:defRPr b="0" sz="1800">
                  <a:latin typeface="Arial"/>
                  <a:ea typeface="Arial"/>
                  <a:cs typeface="Arial"/>
                  <a:sym typeface="Arial"/>
                </a:defRPr>
              </a:pPr>
              <a:r>
                <a:rPr b="1" sz="2800">
                  <a:latin typeface="Verdana"/>
                  <a:ea typeface="Verdana"/>
                  <a:cs typeface="Verdana"/>
                  <a:sym typeface="Verdana"/>
                </a:rPr>
                <a:t>?</a:t>
              </a:r>
            </a:p>
          </p:txBody>
        </p:sp>
      </p:grpSp>
      <p:grpSp>
        <p:nvGrpSpPr>
          <p:cNvPr id="836" name="Group"/>
          <p:cNvGrpSpPr/>
          <p:nvPr/>
        </p:nvGrpSpPr>
        <p:grpSpPr>
          <a:xfrm>
            <a:off x="7881255" y="3352800"/>
            <a:ext cx="885373" cy="653143"/>
            <a:chOff x="0" y="0"/>
            <a:chExt cx="885372" cy="653142"/>
          </a:xfrm>
        </p:grpSpPr>
        <p:sp>
          <p:nvSpPr>
            <p:cNvPr id="834" name="Quote Bubble"/>
            <p:cNvSpPr/>
            <p:nvPr/>
          </p:nvSpPr>
          <p:spPr>
            <a:xfrm flipH="1">
              <a:off x="0" y="0"/>
              <a:ext cx="885373" cy="653143"/>
            </a:xfrm>
            <a:prstGeom prst="wedgeEllipseCallout">
              <a:avLst>
                <a:gd name="adj1" fmla="val -27391"/>
                <a:gd name="adj2" fmla="val 75833"/>
              </a:avLst>
            </a:prstGeom>
            <a:gradFill flip="none" rotWithShape="1">
              <a:gsLst>
                <a:gs pos="0">
                  <a:srgbClr val="858BC1"/>
                </a:gs>
                <a:gs pos="80000">
                  <a:srgbClr val="AFB6FE"/>
                </a:gs>
                <a:gs pos="100000">
                  <a:srgbClr val="B0B7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spcBef>
                  <a:spcPts val="1000"/>
                </a:spcBef>
                <a:defRPr b="1" sz="2800">
                  <a:solidFill>
                    <a:schemeClr val="accent3">
                      <a:lumOff val="44000"/>
                    </a:schemeClr>
                  </a:solidFill>
                  <a:latin typeface="Verdana"/>
                  <a:ea typeface="Verdana"/>
                  <a:cs typeface="Verdana"/>
                  <a:sym typeface="Verdana"/>
                </a:defRPr>
              </a:pPr>
            </a:p>
          </p:txBody>
        </p:sp>
        <p:sp>
          <p:nvSpPr>
            <p:cNvPr id="835" name="!"/>
            <p:cNvSpPr txBox="1"/>
            <p:nvPr/>
          </p:nvSpPr>
          <p:spPr>
            <a:xfrm>
              <a:off x="319079" y="64951"/>
              <a:ext cx="247214"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spcBef>
                  <a:spcPts val="1600"/>
                </a:spcBef>
                <a:defRPr b="1" sz="2800">
                  <a:solidFill>
                    <a:schemeClr val="accent3">
                      <a:lumOff val="44000"/>
                    </a:schemeClr>
                  </a:solidFill>
                  <a:latin typeface="Verdana"/>
                  <a:ea typeface="Verdana"/>
                  <a:cs typeface="Verdana"/>
                  <a:sym typeface="Verdana"/>
                </a:defRPr>
              </a:lvl1pPr>
            </a:lstStyle>
            <a:p>
              <a:pPr>
                <a:defRPr b="0" sz="1800">
                  <a:latin typeface="Arial"/>
                  <a:ea typeface="Arial"/>
                  <a:cs typeface="Arial"/>
                  <a:sym typeface="Arial"/>
                </a:defRPr>
              </a:pPr>
              <a:r>
                <a:rPr b="1" sz="2800">
                  <a:latin typeface="Verdana"/>
                  <a:ea typeface="Verdana"/>
                  <a:cs typeface="Verdana"/>
                  <a:sym typeface="Verdana"/>
                </a:rPr>
                <a:t>!</a:t>
              </a:r>
            </a:p>
          </p:txBody>
        </p:sp>
      </p:grpSp>
      <p:sp>
        <p:nvSpPr>
          <p:cNvPr id="837" name="Rectangle"/>
          <p:cNvSpPr/>
          <p:nvPr/>
        </p:nvSpPr>
        <p:spPr>
          <a:xfrm>
            <a:off x="1495677" y="4062400"/>
            <a:ext cx="2274938" cy="441962"/>
          </a:xfrm>
          <a:prstGeom prst="rect">
            <a:avLst/>
          </a:prstGeom>
          <a:solidFill>
            <a:srgbClr val="FF9933">
              <a:alpha val="23922"/>
            </a:srgbClr>
          </a:solidFill>
          <a:ln w="12700">
            <a:solidFill>
              <a:srgbClr val="FF9933"/>
            </a:solidFill>
            <a:bevel/>
          </a:ln>
        </p:spPr>
        <p:txBody>
          <a:bodyPr lIns="45719" rIns="45719" anchor="ctr"/>
          <a:lstStyle/>
          <a:p>
            <a:pPr algn="ctr">
              <a:spcBef>
                <a:spcPts val="1000"/>
              </a:spcBef>
              <a:defRPr>
                <a:solidFill>
                  <a:schemeClr val="accent3">
                    <a:lumOff val="44000"/>
                  </a:schemeClr>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2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28">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32" presetID="23" grpId="2" fill="hold">
                                  <p:stCondLst>
                                    <p:cond delay="0"/>
                                  </p:stCondLst>
                                  <p:iterate type="el" backwards="0">
                                    <p:tmAbs val="0"/>
                                  </p:iterate>
                                  <p:childTnLst>
                                    <p:set>
                                      <p:cBhvr>
                                        <p:cTn id="11" fill="hold"/>
                                        <p:tgtEl>
                                          <p:spTgt spid="833"/>
                                        </p:tgtEl>
                                        <p:attrNameLst>
                                          <p:attrName>style.visibility</p:attrName>
                                        </p:attrNameLst>
                                      </p:cBhvr>
                                      <p:to>
                                        <p:strVal val="visible"/>
                                      </p:to>
                                    </p:set>
                                    <p:anim calcmode="lin" valueType="num">
                                      <p:cBhvr>
                                        <p:cTn id="12" dur="1000" fill="hold"/>
                                        <p:tgtEl>
                                          <p:spTgt spid="833"/>
                                        </p:tgtEl>
                                        <p:attrNameLst>
                                          <p:attrName>ppt_w</p:attrName>
                                        </p:attrNameLst>
                                      </p:cBhvr>
                                      <p:tavLst>
                                        <p:tav tm="0">
                                          <p:val>
                                            <p:strVal val="4*#ppt_w"/>
                                          </p:val>
                                        </p:tav>
                                        <p:tav tm="100000">
                                          <p:val>
                                            <p:strVal val="#ppt_w"/>
                                          </p:val>
                                        </p:tav>
                                      </p:tavLst>
                                    </p:anim>
                                    <p:anim calcmode="lin" valueType="num">
                                      <p:cBhvr>
                                        <p:cTn id="13" dur="1000" fill="hold"/>
                                        <p:tgtEl>
                                          <p:spTgt spid="83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828">
                                            <p:txEl>
                                              <p:pRg st="1" end="1"/>
                                            </p:txEl>
                                          </p:spTgt>
                                        </p:tgtEl>
                                        <p:attrNameLst>
                                          <p:attrName>style.visibility</p:attrName>
                                        </p:attrNameLst>
                                      </p:cBhvr>
                                      <p:to>
                                        <p:strVal val="visible"/>
                                      </p:to>
                                    </p:set>
                                  </p:childTnLst>
                                </p:cTn>
                              </p:par>
                              <p:par>
                                <p:cTn id="18" presetClass="entr" nodeType="withEffect" presetSubtype="0" presetID="1" grpId="1" fill="hold">
                                  <p:stCondLst>
                                    <p:cond delay="0"/>
                                  </p:stCondLst>
                                  <p:iterate type="el" backwards="0">
                                    <p:tmAbs val="0"/>
                                  </p:iterate>
                                  <p:childTnLst>
                                    <p:set>
                                      <p:cBhvr>
                                        <p:cTn id="19" fill="hold"/>
                                        <p:tgtEl>
                                          <p:spTgt spid="82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828">
                                            <p:txEl>
                                              <p:pRg st="3" end="3"/>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32" presetID="23" grpId="3" fill="hold">
                                  <p:stCondLst>
                                    <p:cond delay="0"/>
                                  </p:stCondLst>
                                  <p:iterate type="el" backwards="0">
                                    <p:tmAbs val="0"/>
                                  </p:iterate>
                                  <p:childTnLst>
                                    <p:set>
                                      <p:cBhvr>
                                        <p:cTn id="26" fill="hold"/>
                                        <p:tgtEl>
                                          <p:spTgt spid="836"/>
                                        </p:tgtEl>
                                        <p:attrNameLst>
                                          <p:attrName>style.visibility</p:attrName>
                                        </p:attrNameLst>
                                      </p:cBhvr>
                                      <p:to>
                                        <p:strVal val="visible"/>
                                      </p:to>
                                    </p:set>
                                    <p:anim calcmode="lin" valueType="num">
                                      <p:cBhvr>
                                        <p:cTn id="27" dur="1000" fill="hold"/>
                                        <p:tgtEl>
                                          <p:spTgt spid="836"/>
                                        </p:tgtEl>
                                        <p:attrNameLst>
                                          <p:attrName>ppt_w</p:attrName>
                                        </p:attrNameLst>
                                      </p:cBhvr>
                                      <p:tavLst>
                                        <p:tav tm="0">
                                          <p:val>
                                            <p:strVal val="4*#ppt_w"/>
                                          </p:val>
                                        </p:tav>
                                        <p:tav tm="100000">
                                          <p:val>
                                            <p:strVal val="#ppt_w"/>
                                          </p:val>
                                        </p:tav>
                                      </p:tavLst>
                                    </p:anim>
                                    <p:anim calcmode="lin" valueType="num">
                                      <p:cBhvr>
                                        <p:cTn id="28" dur="1000" fill="hold"/>
                                        <p:tgtEl>
                                          <p:spTgt spid="836"/>
                                        </p:tgtEl>
                                        <p:attrNameLst>
                                          <p:attrName>ppt_h</p:attrName>
                                        </p:attrNameLst>
                                      </p:cBhvr>
                                      <p:tavLst>
                                        <p:tav tm="0">
                                          <p:val>
                                            <p:strVal val="4*#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828">
                                            <p:txEl>
                                              <p:pRg st="4" end="4"/>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82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32" presetID="23" grpId="4" fill="hold">
                                  <p:stCondLst>
                                    <p:cond delay="0"/>
                                  </p:stCondLst>
                                  <p:iterate type="el" backwards="0">
                                    <p:tmAbs val="0"/>
                                  </p:iterate>
                                  <p:childTnLst>
                                    <p:set>
                                      <p:cBhvr>
                                        <p:cTn id="38" fill="hold"/>
                                        <p:tgtEl>
                                          <p:spTgt spid="837"/>
                                        </p:tgtEl>
                                        <p:attrNameLst>
                                          <p:attrName>style.visibility</p:attrName>
                                        </p:attrNameLst>
                                      </p:cBhvr>
                                      <p:to>
                                        <p:strVal val="visible"/>
                                      </p:to>
                                    </p:set>
                                    <p:anim calcmode="lin" valueType="num">
                                      <p:cBhvr>
                                        <p:cTn id="39" dur="500" fill="hold"/>
                                        <p:tgtEl>
                                          <p:spTgt spid="837"/>
                                        </p:tgtEl>
                                        <p:attrNameLst>
                                          <p:attrName>ppt_w</p:attrName>
                                        </p:attrNameLst>
                                      </p:cBhvr>
                                      <p:tavLst>
                                        <p:tav tm="0">
                                          <p:val>
                                            <p:strVal val="4*#ppt_w"/>
                                          </p:val>
                                        </p:tav>
                                        <p:tav tm="100000">
                                          <p:val>
                                            <p:strVal val="#ppt_w"/>
                                          </p:val>
                                        </p:tav>
                                      </p:tavLst>
                                    </p:anim>
                                    <p:anim calcmode="lin" valueType="num">
                                      <p:cBhvr>
                                        <p:cTn id="40" dur="500" fill="hold"/>
                                        <p:tgtEl>
                                          <p:spTgt spid="837"/>
                                        </p:tgtEl>
                                        <p:attrNameLst>
                                          <p:attrName>ppt_h</p:attrName>
                                        </p:attrNameLst>
                                      </p:cBhvr>
                                      <p:tavLst>
                                        <p:tav tm="0">
                                          <p:val>
                                            <p:strVal val="4*#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828">
                                            <p:txEl>
                                              <p:pRg st="6" end="6"/>
                                            </p:txEl>
                                          </p:spTgt>
                                        </p:tgtEl>
                                        <p:attrNameLst>
                                          <p:attrName>style.visibility</p:attrName>
                                        </p:attrNameLst>
                                      </p:cBhvr>
                                      <p:to>
                                        <p:strVal val="visible"/>
                                      </p:to>
                                    </p:set>
                                  </p:childTnLst>
                                </p:cTn>
                              </p:par>
                              <p:par>
                                <p:cTn id="45" presetClass="entr" nodeType="withEffect" presetSubtype="0" presetID="1" grpId="1" fill="hold">
                                  <p:stCondLst>
                                    <p:cond delay="0"/>
                                  </p:stCondLst>
                                  <p:iterate type="el" backwards="0">
                                    <p:tmAbs val="0"/>
                                  </p:iterate>
                                  <p:childTnLst>
                                    <p:set>
                                      <p:cBhvr>
                                        <p:cTn id="46" fill="hold"/>
                                        <p:tgtEl>
                                          <p:spTgt spid="828">
                                            <p:txEl>
                                              <p:pRg st="7" end="7"/>
                                            </p:txEl>
                                          </p:spTgt>
                                        </p:tgtEl>
                                        <p:attrNameLst>
                                          <p:attrName>style.visibility</p:attrName>
                                        </p:attrNameLst>
                                      </p:cBhvr>
                                      <p:to>
                                        <p:strVal val="visible"/>
                                      </p:to>
                                    </p:set>
                                  </p:childTnLst>
                                </p:cTn>
                              </p:par>
                              <p:par>
                                <p:cTn id="47" presetClass="entr" nodeType="withEffect" presetSubtype="0" presetID="1" grpId="1" fill="hold">
                                  <p:stCondLst>
                                    <p:cond delay="0"/>
                                  </p:stCondLst>
                                  <p:iterate type="el" backwards="0">
                                    <p:tmAbs val="0"/>
                                  </p:iterate>
                                  <p:childTnLst>
                                    <p:set>
                                      <p:cBhvr>
                                        <p:cTn id="48" fill="hold"/>
                                        <p:tgtEl>
                                          <p:spTgt spid="82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6" grpId="3"/>
      <p:bldP build="p" bldLvl="1" animBg="1" rev="0" advAuto="0" spid="828" grpId="1"/>
      <p:bldP build="whole" bldLvl="1" animBg="1" rev="0" advAuto="0" spid="833" grpId="2"/>
      <p:bldP build="whole" bldLvl="1" animBg="1" rev="0" advAuto="0" spid="837" grpId="4"/>
    </p:bldLst>
  </p:timing>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9" name="private int x;…"/>
          <p:cNvSpPr/>
          <p:nvPr/>
        </p:nvSpPr>
        <p:spPr>
          <a:xfrm>
            <a:off x="66675" y="1633537"/>
            <a:ext cx="8915400" cy="32918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rPr>
                <a:solidFill>
                  <a:schemeClr val="accent3">
                    <a:lumOff val="44000"/>
                  </a:schemeClr>
                </a:solidFill>
              </a:rPr>
              <a:t>private int x;</a:t>
            </a:r>
            <a:endParaRPr>
              <a:solidFill>
                <a:schemeClr val="accent3">
                  <a:lumOff val="44000"/>
                </a:schemeClr>
              </a:solidFill>
            </a:endParaRPr>
          </a:p>
          <a:p>
            <a:pPr>
              <a:defRPr sz="2400"/>
            </a:pPr>
            <a:r>
              <a:rPr>
                <a:solidFill>
                  <a:schemeClr val="accent3">
                    <a:lumOff val="44000"/>
                  </a:schemeClr>
                </a:solidFill>
              </a:rPr>
              <a:t>public int value()</a:t>
            </a:r>
            <a:endParaRPr>
              <a:solidFill>
                <a:schemeClr val="accent3">
                  <a:lumOff val="44000"/>
                </a:schemeClr>
              </a:solidFill>
            </a:endParaRPr>
          </a:p>
          <a:p>
            <a:pPr>
              <a:defRPr sz="2400"/>
            </a:pPr>
            <a:r>
              <a:rPr>
                <a:solidFill>
                  <a:schemeClr val="accent3">
                    <a:lumOff val="44000"/>
                  </a:schemeClr>
                </a:solidFill>
              </a:rPr>
              <a:t>{</a:t>
            </a:r>
            <a:endParaRPr>
              <a:solidFill>
                <a:schemeClr val="accent3">
                  <a:lumOff val="44000"/>
                </a:schemeClr>
              </a:solidFill>
            </a:endParaRPr>
          </a:p>
          <a:p>
            <a:pPr>
              <a:defRPr sz="2400"/>
            </a:pPr>
            <a:r>
              <a:rPr>
                <a:solidFill>
                  <a:schemeClr val="accent3">
                    <a:lumOff val="44000"/>
                  </a:schemeClr>
                </a:solidFill>
              </a:rPr>
              <a:t>  return x;</a:t>
            </a:r>
            <a:endParaRPr>
              <a:solidFill>
                <a:schemeClr val="accent3">
                  <a:lumOff val="44000"/>
                </a:schemeClr>
              </a:solidFill>
            </a:endParaRPr>
          </a:p>
          <a:p>
            <a:pPr>
              <a:defRPr sz="2400"/>
            </a:pPr>
            <a:r>
              <a:rPr>
                <a:solidFill>
                  <a:schemeClr val="accent3">
                    <a:lumOff val="44000"/>
                  </a:schemeClr>
                </a:solidFill>
              </a:rPr>
              <a:t>}</a:t>
            </a:r>
            <a:endParaRPr>
              <a:solidFill>
                <a:schemeClr val="accent3">
                  <a:lumOff val="44000"/>
                </a:schemeClr>
              </a:solidFill>
            </a:endParaRPr>
          </a:p>
          <a:p>
            <a:pPr>
              <a:defRPr sz="2400"/>
            </a:pPr>
            <a:r>
              <a:rPr>
                <a:solidFill>
                  <a:schemeClr val="accent3">
                    <a:lumOff val="44000"/>
                  </a:schemeClr>
                </a:solidFill>
              </a:rPr>
              <a:t>void increment()</a:t>
            </a:r>
            <a:endParaRPr>
              <a:solidFill>
                <a:schemeClr val="accent3">
                  <a:lumOff val="44000"/>
                </a:schemeClr>
              </a:solidFill>
            </a:endParaRPr>
          </a:p>
          <a:p>
            <a:pPr>
              <a:defRPr sz="2400"/>
            </a:pPr>
            <a:r>
              <a:rPr>
                <a:solidFill>
                  <a:schemeClr val="accent3">
                    <a:lumOff val="44000"/>
                  </a:schemeClr>
                </a:solidFill>
              </a:rPr>
              <a:t>{</a:t>
            </a:r>
            <a:endParaRPr>
              <a:solidFill>
                <a:schemeClr val="accent3">
                  <a:lumOff val="44000"/>
                </a:schemeClr>
              </a:solidFill>
            </a:endParaRPr>
          </a:p>
          <a:p>
            <a:pPr>
              <a:defRPr sz="2400"/>
            </a:pPr>
            <a:r>
              <a:rPr>
                <a:solidFill>
                  <a:schemeClr val="accent3">
                    <a:lumOff val="44000"/>
                  </a:schemeClr>
                </a:solidFill>
              </a:rPr>
              <a:t>  x = x + 1;</a:t>
            </a:r>
            <a:endParaRPr>
              <a:solidFill>
                <a:schemeClr val="accent3">
                  <a:lumOff val="44000"/>
                </a:schemeClr>
              </a:solidFill>
            </a:endParaRPr>
          </a:p>
          <a:p>
            <a:pPr>
              <a:defRPr sz="2400"/>
            </a:pPr>
            <a:r>
              <a:rPr>
                <a:solidFill>
                  <a:schemeClr val="accent3">
                    <a:lumOff val="44000"/>
                  </a:schemeClr>
                </a:solidFill>
              </a:rPr>
              <a:t>}</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3" name="string result = _storeService.PurchaseItem(buyer, item);"/>
          <p:cNvSpPr/>
          <p:nvPr/>
        </p:nvSpPr>
        <p:spPr>
          <a:xfrm>
            <a:off x="66675" y="1633537"/>
            <a:ext cx="8915400" cy="4470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3">
                    <a:lumOff val="44000"/>
                  </a:schemeClr>
                </a:solidFill>
              </a:defRPr>
            </a:lvl1pPr>
          </a:lstStyle>
          <a:p>
            <a:pPr>
              <a:defRPr>
                <a:solidFill>
                  <a:srgbClr val="000000"/>
                </a:solidFill>
              </a:defRPr>
            </a:pPr>
            <a:r>
              <a:rPr>
                <a:solidFill>
                  <a:schemeClr val="accent3">
                    <a:lumOff val="44000"/>
                  </a:schemeClr>
                </a:solidFill>
              </a:rPr>
              <a:t>string result = _storeService.PurchaseItem(buyer, item);</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8" name="Data Structure"/>
          <p:cNvSpPr txBox="1"/>
          <p:nvPr>
            <p:ph type="title" idx="4294967295"/>
          </p:nvPr>
        </p:nvSpPr>
        <p:spPr>
          <a:xfrm>
            <a:off x="457200" y="2374900"/>
            <a:ext cx="8229600" cy="1143001"/>
          </a:xfrm>
          <a:prstGeom prst="rect">
            <a:avLst/>
          </a:prstGeom>
        </p:spPr>
        <p:txBody>
          <a:bodyPr>
            <a:normAutofit fontScale="100000" lnSpcReduction="0"/>
          </a:bodyPr>
          <a:lstStyle>
            <a:lvl1pPr>
              <a:defRPr b="1"/>
            </a:lvl1pPr>
          </a:lstStyle>
          <a:p>
            <a:pPr>
              <a:defRPr b="0"/>
            </a:pPr>
            <a:r>
              <a:rPr b="1"/>
              <a:t>Data Structure</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0" name="Map sensors = new HashMap();…"/>
          <p:cNvSpPr/>
          <p:nvPr/>
        </p:nvSpPr>
        <p:spPr>
          <a:xfrm>
            <a:off x="228600" y="2438400"/>
            <a:ext cx="8729663" cy="26441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p>
          <a:p>
            <a:pPr>
              <a:defRPr sz="2400"/>
            </a:pPr>
            <a:r>
              <a:rPr b="1">
                <a:solidFill>
                  <a:schemeClr val="accent3">
                    <a:lumOff val="44000"/>
                  </a:schemeClr>
                </a:solidFill>
              </a:rPr>
              <a:t>Map sensors = new HashMap();</a:t>
            </a:r>
            <a:endParaRPr b="1">
              <a:solidFill>
                <a:schemeClr val="accent3">
                  <a:lumOff val="44000"/>
                </a:schemeClr>
              </a:solidFill>
            </a:endParaRPr>
          </a:p>
          <a:p>
            <a:pPr>
              <a:defRPr sz="2400"/>
            </a:pPr>
            <a:endParaRPr b="1">
              <a:solidFill>
                <a:schemeClr val="accent3">
                  <a:lumOff val="44000"/>
                </a:schemeClr>
              </a:solidFill>
              <a:latin typeface="Comic Sans MS"/>
              <a:ea typeface="Comic Sans MS"/>
              <a:cs typeface="Comic Sans MS"/>
              <a:sym typeface="Comic Sans MS"/>
            </a:endParaRPr>
          </a:p>
          <a:p>
            <a:pPr>
              <a:defRPr sz="2400"/>
            </a:pPr>
            <a:r>
              <a:rPr b="1">
                <a:solidFill>
                  <a:schemeClr val="accent3">
                    <a:lumOff val="44000"/>
                  </a:schemeClr>
                </a:solidFill>
              </a:rPr>
              <a:t>…</a:t>
            </a:r>
            <a:endParaRPr b="1">
              <a:solidFill>
                <a:schemeClr val="accent3">
                  <a:lumOff val="44000"/>
                </a:schemeClr>
              </a:solidFill>
            </a:endParaRPr>
          </a:p>
          <a:p>
            <a:pPr>
              <a:defRPr sz="2400"/>
            </a:pPr>
            <a:endParaRPr b="1">
              <a:solidFill>
                <a:schemeClr val="accent3">
                  <a:lumOff val="44000"/>
                </a:schemeClr>
              </a:solidFill>
            </a:endParaRPr>
          </a:p>
          <a:p>
            <a:pPr>
              <a:defRPr sz="2400"/>
            </a:pPr>
            <a:r>
              <a:rPr b="1">
                <a:solidFill>
                  <a:schemeClr val="accent3">
                    <a:lumOff val="44000"/>
                  </a:schemeClr>
                </a:solidFill>
              </a:rPr>
              <a:t>Sensor s = (Sensor)sensors.get(sensorId );</a:t>
            </a:r>
            <a:endParaRPr b="1">
              <a:solidFill>
                <a:schemeClr val="accent3">
                  <a:lumOff val="44000"/>
                </a:schemeClr>
              </a:solidFill>
            </a:endParaRPr>
          </a:p>
        </p:txBody>
      </p:sp>
      <p:pic>
        <p:nvPicPr>
          <p:cNvPr id="851"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811212"/>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Map&lt;int, Sensor&gt; sensors = new HashMap&lt;int, Sensor&gt;();…"/>
          <p:cNvSpPr/>
          <p:nvPr/>
        </p:nvSpPr>
        <p:spPr>
          <a:xfrm>
            <a:off x="228600" y="2438400"/>
            <a:ext cx="8729663" cy="25806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p>
          <a:p>
            <a:pPr>
              <a:defRPr sz="2400"/>
            </a:pPr>
            <a:r>
              <a:rPr b="1">
                <a:solidFill>
                  <a:schemeClr val="accent3">
                    <a:lumOff val="44000"/>
                  </a:schemeClr>
                </a:solidFill>
              </a:rPr>
              <a:t>Map&lt;int, Sensor&gt; sensors = new HashMap&lt;int, Sensor&gt;();</a:t>
            </a:r>
            <a:endParaRPr b="1">
              <a:solidFill>
                <a:schemeClr val="accent3">
                  <a:lumOff val="44000"/>
                </a:schemeClr>
              </a:solidFill>
            </a:endParaRPr>
          </a:p>
          <a:p>
            <a:pPr>
              <a:defRPr sz="2400"/>
            </a:pPr>
            <a:endParaRPr b="1">
              <a:solidFill>
                <a:schemeClr val="accent3">
                  <a:lumOff val="44000"/>
                </a:schemeClr>
              </a:solidFill>
            </a:endParaRPr>
          </a:p>
          <a:p>
            <a:pPr>
              <a:defRPr sz="2400"/>
            </a:pPr>
            <a:r>
              <a:rPr b="1">
                <a:solidFill>
                  <a:schemeClr val="accent3">
                    <a:lumOff val="44000"/>
                  </a:schemeClr>
                </a:solidFill>
              </a:rPr>
              <a:t>...</a:t>
            </a:r>
            <a:endParaRPr b="1">
              <a:solidFill>
                <a:schemeClr val="accent3">
                  <a:lumOff val="44000"/>
                </a:schemeClr>
              </a:solidFill>
            </a:endParaRPr>
          </a:p>
          <a:p>
            <a:pPr>
              <a:defRPr sz="2400"/>
            </a:pPr>
            <a:endParaRPr b="1">
              <a:solidFill>
                <a:schemeClr val="accent3">
                  <a:lumOff val="44000"/>
                </a:schemeClr>
              </a:solidFill>
            </a:endParaRPr>
          </a:p>
          <a:p>
            <a:pPr>
              <a:defRPr sz="2400"/>
            </a:pPr>
            <a:r>
              <a:rPr b="1">
                <a:solidFill>
                  <a:schemeClr val="accent3">
                    <a:lumOff val="44000"/>
                  </a:schemeClr>
                </a:solidFill>
              </a:rPr>
              <a:t>Sensor s = sensors.get(sensorId );</a:t>
            </a:r>
            <a:endParaRPr b="1">
              <a:solidFill>
                <a:schemeClr val="accent3">
                  <a:lumOff val="44000"/>
                </a:schemeClr>
              </a:solidFill>
            </a:endParaRPr>
          </a:p>
        </p:txBody>
      </p:sp>
      <p:pic>
        <p:nvPicPr>
          <p:cNvPr id="854"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8382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6" name="Hide boundary (Map)"/>
          <p:cNvSpPr txBox="1"/>
          <p:nvPr>
            <p:ph type="title" idx="4294967295"/>
          </p:nvPr>
        </p:nvSpPr>
        <p:spPr>
          <a:xfrm>
            <a:off x="457200" y="-1"/>
            <a:ext cx="8229600" cy="1143002"/>
          </a:xfrm>
          <a:prstGeom prst="rect">
            <a:avLst/>
          </a:prstGeom>
        </p:spPr>
        <p:txBody>
          <a:bodyPr>
            <a:normAutofit fontScale="100000" lnSpcReduction="0"/>
          </a:bodyPr>
          <a:lstStyle/>
          <a:p>
            <a:pPr/>
            <a:r>
              <a:t>Hide boundary (Map)</a:t>
            </a:r>
          </a:p>
        </p:txBody>
      </p:sp>
      <p:sp>
        <p:nvSpPr>
          <p:cNvPr id="857" name="public class Sensors…"/>
          <p:cNvSpPr/>
          <p:nvPr/>
        </p:nvSpPr>
        <p:spPr>
          <a:xfrm>
            <a:off x="266700" y="1605280"/>
            <a:ext cx="8610600" cy="36474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rPr b="1">
                <a:solidFill>
                  <a:schemeClr val="accent3">
                    <a:lumOff val="44000"/>
                  </a:schemeClr>
                </a:solidFill>
              </a:rPr>
              <a:t>public class Sensors</a:t>
            </a:r>
            <a:endParaRPr b="1">
              <a:solidFill>
                <a:schemeClr val="accent3">
                  <a:lumOff val="44000"/>
                </a:schemeClr>
              </a:solidFill>
            </a:endParaRPr>
          </a:p>
          <a:p>
            <a:pPr>
              <a:defRPr sz="2400"/>
            </a:pPr>
            <a:r>
              <a:rPr b="1">
                <a:solidFill>
                  <a:schemeClr val="accent3">
                    <a:lumOff val="44000"/>
                  </a:schemeClr>
                </a:solidFill>
              </a:rPr>
              <a:t> {</a:t>
            </a:r>
            <a:endParaRPr b="1">
              <a:solidFill>
                <a:schemeClr val="accent3">
                  <a:lumOff val="44000"/>
                </a:schemeClr>
              </a:solidFill>
            </a:endParaRPr>
          </a:p>
          <a:p>
            <a:pPr lvl="1">
              <a:defRPr sz="2400"/>
            </a:pPr>
            <a:r>
              <a:rPr b="1">
                <a:solidFill>
                  <a:schemeClr val="accent3">
                    <a:lumOff val="44000"/>
                  </a:schemeClr>
                </a:solidFill>
              </a:rPr>
              <a:t>private Map sensors = new HashMap();</a:t>
            </a:r>
            <a:endParaRPr b="1">
              <a:solidFill>
                <a:schemeClr val="accent3">
                  <a:lumOff val="44000"/>
                </a:schemeClr>
              </a:solidFill>
            </a:endParaRPr>
          </a:p>
          <a:p>
            <a:pPr lvl="1">
              <a:defRPr sz="2400"/>
            </a:pPr>
            <a:endParaRPr b="1">
              <a:solidFill>
                <a:schemeClr val="accent3">
                  <a:lumOff val="44000"/>
                </a:schemeClr>
              </a:solidFill>
            </a:endParaRPr>
          </a:p>
          <a:p>
            <a:pPr lvl="1">
              <a:defRPr sz="2400"/>
            </a:pPr>
            <a:r>
              <a:rPr b="1">
                <a:solidFill>
                  <a:schemeClr val="accent3">
                    <a:lumOff val="44000"/>
                  </a:schemeClr>
                </a:solidFill>
              </a:rPr>
              <a:t>public Sensor getById(String id) </a:t>
            </a:r>
            <a:endParaRPr b="1">
              <a:solidFill>
                <a:schemeClr val="accent3">
                  <a:lumOff val="44000"/>
                </a:schemeClr>
              </a:solidFill>
            </a:endParaRPr>
          </a:p>
          <a:p>
            <a:pPr lvl="1">
              <a:defRPr sz="2400"/>
            </a:pPr>
            <a:r>
              <a:rPr b="1">
                <a:solidFill>
                  <a:schemeClr val="accent3">
                    <a:lumOff val="44000"/>
                  </a:schemeClr>
                </a:solidFill>
              </a:rPr>
              <a:t>{</a:t>
            </a:r>
            <a:endParaRPr b="1">
              <a:solidFill>
                <a:schemeClr val="accent3">
                  <a:lumOff val="44000"/>
                </a:schemeClr>
              </a:solidFill>
            </a:endParaRPr>
          </a:p>
          <a:p>
            <a:pPr lvl="1">
              <a:defRPr sz="2400"/>
            </a:pPr>
            <a:r>
              <a:rPr b="1">
                <a:solidFill>
                  <a:schemeClr val="accent3">
                    <a:lumOff val="44000"/>
                  </a:schemeClr>
                </a:solidFill>
              </a:rPr>
              <a:t>	return (Sensor) sensors.get(id);</a:t>
            </a:r>
            <a:endParaRPr b="1">
              <a:solidFill>
                <a:schemeClr val="accent3">
                  <a:lumOff val="44000"/>
                </a:schemeClr>
              </a:solidFill>
            </a:endParaRPr>
          </a:p>
          <a:p>
            <a:pPr lvl="1">
              <a:defRPr sz="2400"/>
            </a:pPr>
            <a:r>
              <a:rPr b="1">
                <a:solidFill>
                  <a:schemeClr val="accent3">
                    <a:lumOff val="44000"/>
                  </a:schemeClr>
                </a:solidFill>
              </a:rPr>
              <a:t>}</a:t>
            </a:r>
            <a:endParaRPr b="1">
              <a:solidFill>
                <a:schemeClr val="accent3">
                  <a:lumOff val="44000"/>
                </a:schemeClr>
              </a:solidFill>
            </a:endParaRPr>
          </a:p>
          <a:p>
            <a:pPr lvl="1">
              <a:defRPr sz="2400"/>
            </a:pPr>
            <a:r>
              <a:rPr b="1">
                <a:solidFill>
                  <a:schemeClr val="accent3">
                    <a:lumOff val="44000"/>
                  </a:schemeClr>
                </a:solidFill>
              </a:rPr>
              <a:t>//snip</a:t>
            </a:r>
            <a:endParaRPr b="1">
              <a:solidFill>
                <a:schemeClr val="accent3">
                  <a:lumOff val="44000"/>
                </a:schemeClr>
              </a:solidFill>
            </a:endParaRPr>
          </a:p>
          <a:p>
            <a:pPr>
              <a:defRPr sz="2400"/>
            </a:pPr>
            <a:r>
              <a:rPr b="1">
                <a:solidFill>
                  <a:schemeClr val="accent3">
                    <a:lumOff val="44000"/>
                  </a:schemeClr>
                </a:solidFill>
              </a:rPr>
              <a:t>}</a:t>
            </a:r>
          </a:p>
        </p:txBody>
      </p:sp>
      <p:sp>
        <p:nvSpPr>
          <p:cNvPr id="858" name="Code at the boundaries needs clear separation"/>
          <p:cNvSpPr txBox="1"/>
          <p:nvPr/>
        </p:nvSpPr>
        <p:spPr>
          <a:xfrm>
            <a:off x="2198620" y="5577674"/>
            <a:ext cx="502920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Code at the boundaries needs clear separation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0" name="Image" descr="Image"/>
          <p:cNvPicPr>
            <a:picLocks noChangeAspect="1"/>
          </p:cNvPicPr>
          <p:nvPr/>
        </p:nvPicPr>
        <p:blipFill>
          <a:blip r:embed="rId2">
            <a:extLst/>
          </a:blip>
          <a:stretch>
            <a:fillRect/>
          </a:stretch>
        </p:blipFill>
        <p:spPr>
          <a:xfrm>
            <a:off x="939800" y="711200"/>
            <a:ext cx="7264400" cy="5435600"/>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2" name="Encapsulate Collection"/>
          <p:cNvSpPr txBox="1"/>
          <p:nvPr>
            <p:ph type="title"/>
          </p:nvPr>
        </p:nvSpPr>
        <p:spPr>
          <a:xfrm>
            <a:off x="457200" y="274638"/>
            <a:ext cx="8229600" cy="1143001"/>
          </a:xfrm>
          <a:prstGeom prst="rect">
            <a:avLst/>
          </a:prstGeom>
        </p:spPr>
        <p:txBody>
          <a:bodyPr/>
          <a:lstStyle>
            <a:lvl1pPr>
              <a:defRPr b="1"/>
            </a:lvl1pPr>
          </a:lstStyle>
          <a:p>
            <a:pPr>
              <a:defRPr b="0"/>
            </a:pPr>
            <a:r>
              <a:rPr b="1"/>
              <a:t>Encapsulate Collection</a:t>
            </a:r>
          </a:p>
        </p:txBody>
      </p:sp>
      <p:pic>
        <p:nvPicPr>
          <p:cNvPr id="863" name="image10.png" descr="image10.png"/>
          <p:cNvPicPr>
            <a:picLocks noChangeAspect="1"/>
          </p:cNvPicPr>
          <p:nvPr/>
        </p:nvPicPr>
        <p:blipFill>
          <a:blip r:embed="rId3">
            <a:extLst/>
          </a:blip>
          <a:stretch>
            <a:fillRect/>
          </a:stretch>
        </p:blipFill>
        <p:spPr>
          <a:xfrm>
            <a:off x="838200" y="3048000"/>
            <a:ext cx="7738499" cy="1595438"/>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7" name="private ArrayList fieldDetails = new ArrayList();…"/>
          <p:cNvSpPr txBox="1"/>
          <p:nvPr>
            <p:ph type="body" idx="1"/>
          </p:nvPr>
        </p:nvSpPr>
        <p:spPr>
          <a:xfrm>
            <a:off x="609600" y="2332037"/>
            <a:ext cx="8229600" cy="4525963"/>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private ArrayList fieldDetails = new ArrayList();</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private HashMap linkedFields = new HashMap();</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private void setTransactionParams(Hashtable params)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pic>
        <p:nvPicPr>
          <p:cNvPr id="868"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048000" y="5080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Use collection framework interfaces, use generics"/>
          <p:cNvSpPr txBox="1"/>
          <p:nvPr>
            <p:ph type="title"/>
          </p:nvPr>
        </p:nvSpPr>
        <p:spPr>
          <a:xfrm>
            <a:off x="457200" y="274637"/>
            <a:ext cx="8229600" cy="1143001"/>
          </a:xfrm>
          <a:prstGeom prst="rect">
            <a:avLst/>
          </a:prstGeom>
        </p:spPr>
        <p:txBody>
          <a:bodyPr>
            <a:normAutofit fontScale="100000" lnSpcReduction="0"/>
          </a:bodyPr>
          <a:lstStyle>
            <a:lvl1pPr defTabSz="841247">
              <a:defRPr sz="3680">
                <a:solidFill>
                  <a:srgbClr val="009900"/>
                </a:solidFill>
              </a:defRPr>
            </a:lvl1pPr>
          </a:lstStyle>
          <a:p>
            <a:pPr>
              <a:defRPr sz="4048">
                <a:solidFill>
                  <a:srgbClr val="000000"/>
                </a:solidFill>
              </a:defRPr>
            </a:pPr>
            <a:r>
              <a:rPr sz="3680">
                <a:solidFill>
                  <a:srgbClr val="009900"/>
                </a:solidFill>
              </a:rPr>
              <a:t>Use collection framework interfaces, use generics</a:t>
            </a:r>
          </a:p>
        </p:txBody>
      </p:sp>
      <p:sp>
        <p:nvSpPr>
          <p:cNvPr id="873" name="private List&lt;Field&gt; fieldDetails = new ArrayList&lt;&gt;();…"/>
          <p:cNvSpPr txBox="1"/>
          <p:nvPr/>
        </p:nvSpPr>
        <p:spPr>
          <a:xfrm>
            <a:off x="685800" y="2438400"/>
            <a:ext cx="8229600" cy="23103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spcBef>
                <a:spcPts val="300"/>
              </a:spcBef>
              <a:defRPr sz="3200">
                <a:latin typeface="Arial"/>
                <a:ea typeface="Arial"/>
                <a:cs typeface="Arial"/>
                <a:sym typeface="Arial"/>
              </a:defRPr>
            </a:pPr>
            <a:r>
              <a:rPr b="1" sz="1600">
                <a:latin typeface="Courier New"/>
                <a:ea typeface="Courier New"/>
                <a:cs typeface="Courier New"/>
                <a:sym typeface="Courier New"/>
              </a:rPr>
              <a:t>private List&lt;Field&gt; fieldDetails = new ArrayList&lt;&gt;();</a:t>
            </a:r>
            <a:endParaRPr b="1" sz="1600">
              <a:latin typeface="Courier New"/>
              <a:ea typeface="Courier New"/>
              <a:cs typeface="Courier New"/>
              <a:sym typeface="Courier New"/>
            </a:endParaRPr>
          </a:p>
          <a:p>
            <a:pPr marL="342900" indent="-342900">
              <a:spcBef>
                <a:spcPts val="300"/>
              </a:spcBef>
              <a:defRPr sz="3200">
                <a:latin typeface="Arial"/>
                <a:ea typeface="Arial"/>
                <a:cs typeface="Arial"/>
                <a:sym typeface="Arial"/>
              </a:defRPr>
            </a:pPr>
            <a:r>
              <a:rPr b="1" sz="1600">
                <a:latin typeface="Courier New"/>
                <a:ea typeface="Courier New"/>
                <a:cs typeface="Courier New"/>
                <a:sym typeface="Courier New"/>
              </a:rPr>
              <a:t>private Map&lt;String,FieldProperties&gt; linkedFields = new HashMap&lt;&gt;();</a:t>
            </a:r>
            <a:endParaRPr b="1" sz="1600">
              <a:latin typeface="Courier New"/>
              <a:ea typeface="Courier New"/>
              <a:cs typeface="Courier New"/>
              <a:sym typeface="Courier New"/>
            </a:endParaRPr>
          </a:p>
          <a:p>
            <a:pPr marL="342900" indent="-342900">
              <a:spcBef>
                <a:spcPts val="700"/>
              </a:spcBef>
              <a:defRPr sz="3200">
                <a:latin typeface="Arial"/>
                <a:ea typeface="Arial"/>
                <a:cs typeface="Arial"/>
                <a:sym typeface="Arial"/>
              </a:defRPr>
            </a:pPr>
            <a:endParaRPr b="1" sz="1600">
              <a:latin typeface="Courier New"/>
              <a:ea typeface="Courier New"/>
              <a:cs typeface="Courier New"/>
              <a:sym typeface="Courier New"/>
            </a:endParaRPr>
          </a:p>
          <a:p>
            <a:pPr marL="342900" indent="-342900">
              <a:spcBef>
                <a:spcPts val="700"/>
              </a:spcBef>
              <a:defRPr sz="3200">
                <a:latin typeface="Arial"/>
                <a:ea typeface="Arial"/>
                <a:cs typeface="Arial"/>
                <a:sym typeface="Arial"/>
              </a:defRPr>
            </a:pPr>
            <a:endParaRPr b="1" sz="1600">
              <a:latin typeface="Courier New"/>
              <a:ea typeface="Courier New"/>
              <a:cs typeface="Courier New"/>
              <a:sym typeface="Courier New"/>
            </a:endParaRPr>
          </a:p>
          <a:p>
            <a:pPr marL="342900" indent="-342900">
              <a:spcBef>
                <a:spcPts val="300"/>
              </a:spcBef>
              <a:defRPr sz="3200">
                <a:latin typeface="Arial"/>
                <a:ea typeface="Arial"/>
                <a:cs typeface="Arial"/>
                <a:sym typeface="Arial"/>
              </a:defRPr>
            </a:pPr>
            <a:r>
              <a:rPr b="1" sz="1600">
                <a:latin typeface="Courier New"/>
                <a:ea typeface="Courier New"/>
                <a:cs typeface="Courier New"/>
                <a:sym typeface="Courier New"/>
              </a:rPr>
              <a:t>private void setTransactionParams(Map&lt;String,Object&gt; params) {</a:t>
            </a:r>
            <a:endParaRPr b="1" sz="1600">
              <a:latin typeface="Courier New"/>
              <a:ea typeface="Courier New"/>
              <a:cs typeface="Courier New"/>
              <a:sym typeface="Courier New"/>
            </a:endParaRPr>
          </a:p>
          <a:p>
            <a:pPr marL="342900" indent="-342900">
              <a:spcBef>
                <a:spcPts val="300"/>
              </a:spcBef>
              <a:defRPr sz="3200">
                <a:latin typeface="Arial"/>
                <a:ea typeface="Arial"/>
                <a:cs typeface="Arial"/>
                <a:sym typeface="Arial"/>
              </a:defRPr>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marL="342900" indent="-342900">
              <a:spcBef>
                <a:spcPts val="300"/>
              </a:spcBef>
              <a:defRPr sz="3200">
                <a:latin typeface="Arial"/>
                <a:ea typeface="Arial"/>
                <a:cs typeface="Arial"/>
                <a:sym typeface="Arial"/>
              </a:defRPr>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5" name="private void setParameters(HashMap&lt;String,String&gt; parameters) {…"/>
          <p:cNvSpPr txBox="1"/>
          <p:nvPr>
            <p:ph type="body" idx="1"/>
          </p:nvPr>
        </p:nvSpPr>
        <p:spPr>
          <a:xfrm>
            <a:off x="457200" y="2552700"/>
            <a:ext cx="8229600" cy="3916363"/>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private void setParameters(</a:t>
            </a:r>
            <a:r>
              <a:rPr b="1" sz="1600">
                <a:solidFill>
                  <a:srgbClr val="FF3300"/>
                </a:solidFill>
                <a:latin typeface="Courier New"/>
                <a:ea typeface="Courier New"/>
                <a:cs typeface="Courier New"/>
                <a:sym typeface="Courier New"/>
              </a:rPr>
              <a:t>HashMap</a:t>
            </a:r>
            <a:r>
              <a:rPr b="1" sz="1600">
                <a:latin typeface="Courier New"/>
                <a:ea typeface="Courier New"/>
                <a:cs typeface="Courier New"/>
                <a:sym typeface="Courier New"/>
              </a:rPr>
              <a:t>&lt;String,String&gt; parameters) {</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pic>
        <p:nvPicPr>
          <p:cNvPr id="876"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048000" y="8382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Use interfaces instead of classes"/>
          <p:cNvSpPr txBox="1"/>
          <p:nvPr>
            <p:ph type="title"/>
          </p:nvPr>
        </p:nvSpPr>
        <p:spPr>
          <a:xfrm>
            <a:off x="457200" y="274637"/>
            <a:ext cx="8229600" cy="1143001"/>
          </a:xfrm>
          <a:prstGeom prst="rect">
            <a:avLst/>
          </a:prstGeom>
        </p:spPr>
        <p:txBody>
          <a:bodyPr>
            <a:normAutofit fontScale="100000" lnSpcReduction="0"/>
          </a:bodyPr>
          <a:lstStyle>
            <a:lvl1pPr>
              <a:defRPr sz="4000">
                <a:solidFill>
                  <a:srgbClr val="009900"/>
                </a:solidFill>
              </a:defRPr>
            </a:lvl1pPr>
          </a:lstStyle>
          <a:p>
            <a:pPr>
              <a:defRPr sz="4400">
                <a:solidFill>
                  <a:srgbClr val="000000"/>
                </a:solidFill>
              </a:defRPr>
            </a:pPr>
            <a:r>
              <a:rPr sz="4000">
                <a:solidFill>
                  <a:srgbClr val="009900"/>
                </a:solidFill>
              </a:rPr>
              <a:t>Use interfaces instead of classes</a:t>
            </a:r>
          </a:p>
        </p:txBody>
      </p:sp>
      <p:sp>
        <p:nvSpPr>
          <p:cNvPr id="881" name="private void setParameters(Map&lt;String,String&gt; parameters) {…"/>
          <p:cNvSpPr txBox="1"/>
          <p:nvPr>
            <p:ph type="body" idx="1"/>
          </p:nvPr>
        </p:nvSpPr>
        <p:spPr>
          <a:xfrm>
            <a:off x="762000" y="2209800"/>
            <a:ext cx="7924800" cy="3916363"/>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private void setParameters(Map&lt;String,String&gt; parameters) {</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3" name="Outer outer = getObj();…"/>
          <p:cNvSpPr/>
          <p:nvPr/>
        </p:nvSpPr>
        <p:spPr>
          <a:xfrm>
            <a:off x="228600" y="2438400"/>
            <a:ext cx="8729663" cy="21361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000"/>
            </a:pPr>
          </a:p>
          <a:p>
            <a:pPr>
              <a:defRPr sz="2000"/>
            </a:pPr>
            <a:r>
              <a:rPr b="1">
                <a:solidFill>
                  <a:schemeClr val="accent3">
                    <a:lumOff val="44000"/>
                  </a:schemeClr>
                </a:solidFill>
              </a:rPr>
              <a:t>Outer outer = getObj();</a:t>
            </a:r>
            <a:endParaRPr b="1">
              <a:solidFill>
                <a:schemeClr val="accent3">
                  <a:lumOff val="44000"/>
                </a:schemeClr>
              </a:solidFill>
            </a:endParaRPr>
          </a:p>
          <a:p>
            <a:pPr>
              <a:defRPr sz="2000"/>
            </a:pPr>
            <a:endParaRPr b="1">
              <a:solidFill>
                <a:schemeClr val="accent3">
                  <a:lumOff val="44000"/>
                </a:schemeClr>
              </a:solidFill>
            </a:endParaRPr>
          </a:p>
          <a:p>
            <a:pPr>
              <a:defRPr sz="2000"/>
            </a:pPr>
            <a:r>
              <a:rPr b="1">
                <a:solidFill>
                  <a:schemeClr val="accent3">
                    <a:lumOff val="44000"/>
                  </a:schemeClr>
                </a:solidFill>
              </a:rPr>
              <a:t>if (outer != null &amp;&amp; outer.nested != null &amp;&amp; outer.nested.inner != null) {</a:t>
            </a:r>
            <a:endParaRPr b="1">
              <a:solidFill>
                <a:schemeClr val="accent3">
                  <a:lumOff val="44000"/>
                </a:schemeClr>
              </a:solidFill>
            </a:endParaRPr>
          </a:p>
          <a:p>
            <a:pPr>
              <a:defRPr sz="2000"/>
            </a:pPr>
            <a:r>
              <a:rPr b="1">
                <a:solidFill>
                  <a:schemeClr val="accent3">
                    <a:lumOff val="44000"/>
                  </a:schemeClr>
                </a:solidFill>
              </a:rPr>
              <a:t>    System.out.println(outer.nested.inner.foo);</a:t>
            </a:r>
            <a:endParaRPr b="1">
              <a:solidFill>
                <a:schemeClr val="accent3">
                  <a:lumOff val="44000"/>
                </a:schemeClr>
              </a:solidFill>
            </a:endParaRPr>
          </a:p>
          <a:p>
            <a:pPr>
              <a:defRPr sz="2000"/>
            </a:pPr>
            <a:r>
              <a:rPr b="1">
                <a:solidFill>
                  <a:schemeClr val="accent3">
                    <a:lumOff val="44000"/>
                  </a:schemeClr>
                </a:solidFill>
              </a:rPr>
              <a:t>}</a:t>
            </a:r>
            <a:endParaRPr b="1">
              <a:solidFill>
                <a:schemeClr val="accent3">
                  <a:lumOff val="44000"/>
                </a:schemeClr>
              </a:solidFill>
            </a:endParaRPr>
          </a:p>
        </p:txBody>
      </p:sp>
      <p:pic>
        <p:nvPicPr>
          <p:cNvPr id="884"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811212"/>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6" name="Removing null check"/>
          <p:cNvSpPr txBox="1"/>
          <p:nvPr>
            <p:ph type="title"/>
          </p:nvPr>
        </p:nvSpPr>
        <p:spPr>
          <a:xfrm>
            <a:off x="457200" y="274637"/>
            <a:ext cx="8229600" cy="1143001"/>
          </a:xfrm>
          <a:prstGeom prst="rect">
            <a:avLst/>
          </a:prstGeom>
        </p:spPr>
        <p:txBody>
          <a:bodyPr>
            <a:normAutofit fontScale="100000" lnSpcReduction="0"/>
          </a:bodyPr>
          <a:lstStyle>
            <a:lvl1pPr>
              <a:defRPr sz="4000">
                <a:solidFill>
                  <a:srgbClr val="009900"/>
                </a:solidFill>
              </a:defRPr>
            </a:lvl1pPr>
          </a:lstStyle>
          <a:p>
            <a:pPr/>
            <a:r>
              <a:t>Removing null check</a:t>
            </a:r>
          </a:p>
        </p:txBody>
      </p:sp>
      <p:sp>
        <p:nvSpPr>
          <p:cNvPr id="887" name="Optional.of(new Outer())…"/>
          <p:cNvSpPr/>
          <p:nvPr/>
        </p:nvSpPr>
        <p:spPr>
          <a:xfrm>
            <a:off x="228600" y="2438400"/>
            <a:ext cx="8729663" cy="13106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sz="1400">
                <a:solidFill>
                  <a:schemeClr val="accent3">
                    <a:lumOff val="44000"/>
                  </a:schemeClr>
                </a:solidFill>
              </a:rPr>
              <a:t>Optional.of(new Outer())</a:t>
            </a:r>
            <a:endParaRPr b="1" sz="1400">
              <a:solidFill>
                <a:schemeClr val="accent3">
                  <a:lumOff val="44000"/>
                </a:schemeClr>
              </a:solidFill>
            </a:endParaRPr>
          </a:p>
          <a:p>
            <a:pPr/>
            <a:r>
              <a:rPr b="1" sz="1400">
                <a:solidFill>
                  <a:schemeClr val="accent3">
                    <a:lumOff val="44000"/>
                  </a:schemeClr>
                </a:solidFill>
              </a:rPr>
              <a:t>    .map(Outer::getNested)</a:t>
            </a:r>
            <a:endParaRPr b="1" sz="1400">
              <a:solidFill>
                <a:schemeClr val="accent3">
                  <a:lumOff val="44000"/>
                </a:schemeClr>
              </a:solidFill>
            </a:endParaRPr>
          </a:p>
          <a:p>
            <a:pPr/>
            <a:r>
              <a:rPr b="1" sz="1400">
                <a:solidFill>
                  <a:schemeClr val="accent3">
                    <a:lumOff val="44000"/>
                  </a:schemeClr>
                </a:solidFill>
              </a:rPr>
              <a:t>    .map(Nested::getInner)</a:t>
            </a:r>
            <a:endParaRPr b="1" sz="1400">
              <a:solidFill>
                <a:schemeClr val="accent3">
                  <a:lumOff val="44000"/>
                </a:schemeClr>
              </a:solidFill>
            </a:endParaRPr>
          </a:p>
          <a:p>
            <a:pPr/>
            <a:r>
              <a:rPr b="1" sz="1400">
                <a:solidFill>
                  <a:schemeClr val="accent3">
                    <a:lumOff val="44000"/>
                  </a:schemeClr>
                </a:solidFill>
              </a:rPr>
              <a:t>    .map(Inner::getFoo)</a:t>
            </a:r>
            <a:endParaRPr b="1" sz="1400">
              <a:solidFill>
                <a:schemeClr val="accent3">
                  <a:lumOff val="44000"/>
                </a:schemeClr>
              </a:solidFill>
            </a:endParaRPr>
          </a:p>
          <a:p>
            <a:pPr/>
            <a:r>
              <a:rPr b="1" sz="1400">
                <a:solidFill>
                  <a:schemeClr val="accent3">
                    <a:lumOff val="44000"/>
                  </a:schemeClr>
                </a:solidFill>
              </a:rPr>
              <a:t>    .ifPresent(System.out::println);</a:t>
            </a:r>
            <a:endParaRPr b="1" sz="1400">
              <a:solidFill>
                <a:schemeClr val="accent3">
                  <a:lumOff val="44000"/>
                </a:schemeClr>
              </a:solidFill>
            </a:endParaRPr>
          </a:p>
        </p:txBody>
      </p:sp>
      <p:sp>
        <p:nvSpPr>
          <p:cNvPr id="888" name="int? length = customers?.Length; // null if customers is null…"/>
          <p:cNvSpPr/>
          <p:nvPr/>
        </p:nvSpPr>
        <p:spPr>
          <a:xfrm>
            <a:off x="228600" y="4330461"/>
            <a:ext cx="8729663" cy="9042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sz="1400">
                <a:solidFill>
                  <a:schemeClr val="accent3">
                    <a:lumOff val="44000"/>
                  </a:schemeClr>
                </a:solidFill>
              </a:rPr>
              <a:t>int? length = customers?.Length; // null if customers is null </a:t>
            </a:r>
            <a:endParaRPr b="1" sz="1400">
              <a:solidFill>
                <a:schemeClr val="accent3">
                  <a:lumOff val="44000"/>
                </a:schemeClr>
              </a:solidFill>
            </a:endParaRPr>
          </a:p>
          <a:p>
            <a:pPr/>
            <a:r>
              <a:rPr b="1" sz="1400">
                <a:solidFill>
                  <a:schemeClr val="accent3">
                    <a:lumOff val="44000"/>
                  </a:schemeClr>
                </a:solidFill>
              </a:rPr>
              <a:t>Customer first = customers?[0];  // null if customers is null</a:t>
            </a:r>
            <a:endParaRPr b="1" sz="1400">
              <a:solidFill>
                <a:schemeClr val="accent3">
                  <a:lumOff val="44000"/>
                </a:schemeClr>
              </a:solidFill>
            </a:endParaRPr>
          </a:p>
          <a:p>
            <a:pPr/>
            <a:r>
              <a:rPr b="1" sz="1400">
                <a:solidFill>
                  <a:schemeClr val="accent3">
                    <a:lumOff val="44000"/>
                  </a:schemeClr>
                </a:solidFill>
              </a:rPr>
              <a:t>int? count = customers?[0]?.Orders?.Count();  // null if customers, the first customer, or Orders is null</a:t>
            </a:r>
            <a:endParaRPr b="1" sz="1400">
              <a:solidFill>
                <a:schemeClr val="accent3">
                  <a:lumOff val="44000"/>
                </a:schemeClr>
              </a:solidFill>
            </a:endParaRP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3" name="basics"/>
          <p:cNvSpPr txBox="1"/>
          <p:nvPr>
            <p:ph type="title" idx="4294967295"/>
          </p:nvPr>
        </p:nvSpPr>
        <p:spPr>
          <a:xfrm>
            <a:off x="457200" y="2374900"/>
            <a:ext cx="8229600" cy="1143001"/>
          </a:xfrm>
          <a:prstGeom prst="rect">
            <a:avLst/>
          </a:prstGeom>
        </p:spPr>
        <p:txBody>
          <a:bodyPr>
            <a:normAutofit fontScale="100000" lnSpcReduction="0"/>
          </a:bodyPr>
          <a:lstStyle>
            <a:lvl1pPr>
              <a:defRPr b="1"/>
            </a:lvl1pPr>
          </a:lstStyle>
          <a:p>
            <a:pPr>
              <a:defRPr b="0"/>
            </a:pPr>
            <a:r>
              <a:rPr b="1"/>
              <a:t>basics</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5" name="private List getTableColumns(Map tableFieldListMap) {…"/>
          <p:cNvSpPr txBox="1"/>
          <p:nvPr>
            <p:ph type="body" idx="1"/>
          </p:nvPr>
        </p:nvSpPr>
        <p:spPr>
          <a:xfrm>
            <a:off x="914400" y="1676400"/>
            <a:ext cx="8229600" cy="4525963"/>
          </a:xfrm>
          <a:prstGeom prst="rect">
            <a:avLst/>
          </a:prstGeom>
        </p:spPr>
        <p:txBody>
          <a:bodyPr>
            <a:normAutofit fontScale="100000" lnSpcReduction="0"/>
          </a:bodyPr>
          <a:lstStyle/>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private List getTableColumns(Map tableFieldListMap) {</a:t>
            </a:r>
            <a:endParaRPr b="1" sz="1600">
              <a:latin typeface="Courier New"/>
              <a:ea typeface="Courier New"/>
              <a:cs typeface="Courier New"/>
              <a:sym typeface="Courier New"/>
            </a:endParaRPr>
          </a:p>
          <a:p>
            <a:pPr lvl="1" marL="285750" indent="171450">
              <a:spcBef>
                <a:spcPts val="300"/>
              </a:spcBef>
              <a:buSzTx/>
              <a:buNone/>
              <a:defRPr sz="2800"/>
            </a:pPr>
            <a:r>
              <a:rPr b="1" sz="1600">
                <a:latin typeface="Courier New"/>
                <a:ea typeface="Courier New"/>
                <a:cs typeface="Courier New"/>
                <a:sym typeface="Courier New"/>
              </a:rPr>
              <a:t>Set tables = tableFieldListMap.keySet();</a:t>
            </a:r>
            <a:endParaRPr b="1" sz="1600">
              <a:latin typeface="Courier New"/>
              <a:ea typeface="Courier New"/>
              <a:cs typeface="Courier New"/>
              <a:sym typeface="Courier New"/>
            </a:endParaRPr>
          </a:p>
          <a:p>
            <a:pPr lvl="1" marL="285750" indent="171450">
              <a:spcBef>
                <a:spcPts val="300"/>
              </a:spcBef>
              <a:buSzTx/>
              <a:buNone/>
              <a:defRPr sz="2800"/>
            </a:pPr>
            <a:r>
              <a:rPr b="1" sz="1600">
                <a:latin typeface="Courier New"/>
                <a:ea typeface="Courier New"/>
                <a:cs typeface="Courier New"/>
                <a:sym typeface="Courier New"/>
              </a:rPr>
              <a:t>Iterator iterator = tables.iterator();</a:t>
            </a:r>
            <a:endParaRPr b="1" sz="1600">
              <a:latin typeface="Courier New"/>
              <a:ea typeface="Courier New"/>
              <a:cs typeface="Courier New"/>
              <a:sym typeface="Courier New"/>
            </a:endParaRPr>
          </a:p>
          <a:p>
            <a:pPr lvl="1" marL="285750" indent="171450">
              <a:spcBef>
                <a:spcPts val="300"/>
              </a:spcBef>
              <a:buSzTx/>
              <a:buNone/>
              <a:defRPr sz="2800"/>
            </a:pPr>
            <a:r>
              <a:rPr b="1" sz="1600">
                <a:latin typeface="Courier New"/>
                <a:ea typeface="Courier New"/>
                <a:cs typeface="Courier New"/>
                <a:sym typeface="Courier New"/>
              </a:rPr>
              <a:t>while(iterator.hasNext()) {</a:t>
            </a:r>
            <a:endParaRPr b="1" sz="1600">
              <a:latin typeface="Courier New"/>
              <a:ea typeface="Courier New"/>
              <a:cs typeface="Courier New"/>
              <a:sym typeface="Courier New"/>
            </a:endParaRPr>
          </a:p>
          <a:p>
            <a:pPr lvl="1" marL="285750" indent="171450">
              <a:spcBef>
                <a:spcPts val="300"/>
              </a:spcBef>
              <a:buSzTx/>
              <a:buNone/>
              <a:defRPr sz="2800"/>
            </a:pPr>
            <a:r>
              <a:rPr b="1" sz="1600">
                <a:latin typeface="Courier New"/>
                <a:ea typeface="Courier New"/>
                <a:cs typeface="Courier New"/>
                <a:sym typeface="Courier New"/>
              </a:rPr>
              <a:t>	String tableName = (String)iterator.next();</a:t>
            </a:r>
            <a:endParaRPr b="1" sz="1600">
              <a:latin typeface="Courier New"/>
              <a:ea typeface="Courier New"/>
              <a:cs typeface="Courier New"/>
              <a:sym typeface="Courier New"/>
            </a:endParaRPr>
          </a:p>
          <a:p>
            <a:pPr lvl="1" marL="285750" indent="171450">
              <a:spcBef>
                <a:spcPts val="300"/>
              </a:spcBef>
              <a:buSzTx/>
              <a:buNone/>
              <a:defRPr sz="2800"/>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lvl="1" marL="285750" indent="171450">
              <a:spcBef>
                <a:spcPts val="300"/>
              </a:spcBef>
              <a:buSzTx/>
              <a:buNone/>
              <a:defRPr sz="2800"/>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pic>
        <p:nvPicPr>
          <p:cNvPr id="896"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114460" y="35521"/>
            <a:ext cx="2057401" cy="1563689"/>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0" name="Use generics, for..each loop"/>
          <p:cNvSpPr txBox="1"/>
          <p:nvPr>
            <p:ph type="title"/>
          </p:nvPr>
        </p:nvSpPr>
        <p:spPr>
          <a:xfrm>
            <a:off x="457200" y="274637"/>
            <a:ext cx="8229600" cy="1143001"/>
          </a:xfrm>
          <a:prstGeom prst="rect">
            <a:avLst/>
          </a:prstGeom>
        </p:spPr>
        <p:txBody>
          <a:bodyPr>
            <a:normAutofit fontScale="100000" lnSpcReduction="0"/>
          </a:bodyPr>
          <a:lstStyle>
            <a:lvl1pPr>
              <a:defRPr sz="4000">
                <a:solidFill>
                  <a:srgbClr val="009900"/>
                </a:solidFill>
              </a:defRPr>
            </a:lvl1pPr>
          </a:lstStyle>
          <a:p>
            <a:pPr>
              <a:defRPr sz="4400">
                <a:solidFill>
                  <a:srgbClr val="000000"/>
                </a:solidFill>
              </a:defRPr>
            </a:pPr>
            <a:r>
              <a:rPr sz="4000">
                <a:solidFill>
                  <a:srgbClr val="009900"/>
                </a:solidFill>
              </a:rPr>
              <a:t>Use generics, for..each loop</a:t>
            </a:r>
          </a:p>
        </p:txBody>
      </p:sp>
      <p:sp>
        <p:nvSpPr>
          <p:cNvPr id="901" name="private List&lt;String&gt; getTableColumns(Map&lt;String,Field&gt;  tableFieldListMap) {…"/>
          <p:cNvSpPr txBox="1"/>
          <p:nvPr>
            <p:ph type="body" idx="1"/>
          </p:nvPr>
        </p:nvSpPr>
        <p:spPr>
          <a:xfrm>
            <a:off x="914400" y="1676400"/>
            <a:ext cx="8229600" cy="4525963"/>
          </a:xfrm>
          <a:prstGeom prst="rect">
            <a:avLst/>
          </a:prstGeom>
        </p:spPr>
        <p:txBody>
          <a:bodyPr>
            <a:normAutofit fontScale="100000" lnSpcReduction="0"/>
          </a:bodyPr>
          <a:lstStyle/>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private List&lt;String&gt; getTableColumns(Map&lt;String,Field&gt; 	tableFieldListMap) {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for(String tableName : tableFieldListMap.keySet())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Comments"/>
          <p:cNvSpPr txBox="1"/>
          <p:nvPr>
            <p:ph type="title" idx="4294967295"/>
          </p:nvPr>
        </p:nvSpPr>
        <p:spPr>
          <a:xfrm>
            <a:off x="457200" y="2374900"/>
            <a:ext cx="8229600" cy="1143001"/>
          </a:xfrm>
          <a:prstGeom prst="rect">
            <a:avLst/>
          </a:prstGeom>
        </p:spPr>
        <p:txBody>
          <a:bodyPr>
            <a:normAutofit fontScale="100000" lnSpcReduction="0"/>
          </a:bodyPr>
          <a:lstStyle>
            <a:lvl1pPr>
              <a:defRPr b="1"/>
            </a:lvl1pPr>
          </a:lstStyle>
          <a:p>
            <a:pPr>
              <a:defRPr b="0"/>
            </a:pPr>
            <a:r>
              <a:rPr b="1"/>
              <a:t>Comments</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3" name="private static final String _ALPHABETS = &quot;ALPHABETS&quot;;…"/>
          <p:cNvSpPr txBox="1"/>
          <p:nvPr>
            <p:ph type="body" idx="1"/>
          </p:nvPr>
        </p:nvSpPr>
        <p:spPr>
          <a:xfrm>
            <a:off x="457200" y="1600200"/>
            <a:ext cx="8229600" cy="4525963"/>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private static final String _ALPHABETS = "ALPHABETS";</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private static final int _ALPHABETS_NO = 1;</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private int getSwitchId(String value)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if(value.equals(_ALPHABETS))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return _ALPHABETS_NO;</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int switchId = getSwitchId(data);</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switch(switchId)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case _ALPHABETS_NO: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pic>
        <p:nvPicPr>
          <p:cNvPr id="904"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114460" y="35521"/>
            <a:ext cx="2057401" cy="1563689"/>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8" name="Use enum"/>
          <p:cNvSpPr txBox="1"/>
          <p:nvPr>
            <p:ph type="title"/>
          </p:nvPr>
        </p:nvSpPr>
        <p:spPr>
          <a:xfrm>
            <a:off x="457200" y="274637"/>
            <a:ext cx="8229600" cy="1143001"/>
          </a:xfrm>
          <a:prstGeom prst="rect">
            <a:avLst/>
          </a:prstGeom>
        </p:spPr>
        <p:txBody>
          <a:bodyPr>
            <a:normAutofit fontScale="100000" lnSpcReduction="0"/>
          </a:bodyPr>
          <a:lstStyle>
            <a:lvl1pPr>
              <a:defRPr>
                <a:solidFill>
                  <a:srgbClr val="009900"/>
                </a:solidFill>
              </a:defRPr>
            </a:lvl1pPr>
          </a:lstStyle>
          <a:p>
            <a:pPr>
              <a:defRPr>
                <a:solidFill>
                  <a:srgbClr val="000000"/>
                </a:solidFill>
              </a:defRPr>
            </a:pPr>
            <a:r>
              <a:rPr>
                <a:solidFill>
                  <a:srgbClr val="009900"/>
                </a:solidFill>
              </a:rPr>
              <a:t>Use enum</a:t>
            </a:r>
          </a:p>
        </p:txBody>
      </p:sp>
      <p:sp>
        <p:nvSpPr>
          <p:cNvPr id="909" name="private enum DataType {     ALPHABETS,ALPHA_NUMERIC,NUMERIC,SWIFT,ALL,DATE,TIME…"/>
          <p:cNvSpPr txBox="1"/>
          <p:nvPr>
            <p:ph type="body" idx="1"/>
          </p:nvPr>
        </p:nvSpPr>
        <p:spPr>
          <a:xfrm>
            <a:off x="457200" y="1600200"/>
            <a:ext cx="8229600" cy="4525963"/>
          </a:xfrm>
          <a:prstGeom prst="rect">
            <a:avLst/>
          </a:prstGeom>
        </p:spPr>
        <p:txBody>
          <a:bodyPr>
            <a:normAutofit fontScale="100000" lnSpcReduction="0"/>
          </a:bodyPr>
          <a:lstStyle/>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private enum DataType {    	ALPHABETS,ALPHA_NUMERIC,NUMERIC,SWIFT,ALL,DATE,TIME</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switch(DataType.valueOf(data))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case ALPHABETS:</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1" name="public String getUpdateQuery() {…"/>
          <p:cNvSpPr txBox="1"/>
          <p:nvPr>
            <p:ph type="body" idx="1"/>
          </p:nvPr>
        </p:nvSpPr>
        <p:spPr>
          <a:xfrm>
            <a:off x="1295400" y="1600200"/>
            <a:ext cx="6858000" cy="4525963"/>
          </a:xfrm>
          <a:prstGeom prst="rect">
            <a:avLst/>
          </a:prstGeom>
        </p:spPr>
        <p:txBody>
          <a:bodyPr>
            <a:normAutofit fontScale="100000" lnSpcReduction="0"/>
          </a:bodyPr>
          <a:lstStyle/>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public String getUpdateQuery()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StringBuffer updateQuery = new StringBuffer();</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return updateQuery.toString();</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pic>
        <p:nvPicPr>
          <p:cNvPr id="912"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114460" y="677695"/>
            <a:ext cx="2057401" cy="1563688"/>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6" name="Use StringBuilder for local variables"/>
          <p:cNvSpPr txBox="1"/>
          <p:nvPr>
            <p:ph type="title"/>
          </p:nvPr>
        </p:nvSpPr>
        <p:spPr>
          <a:xfrm>
            <a:off x="457200" y="274637"/>
            <a:ext cx="8229600" cy="1143001"/>
          </a:xfrm>
          <a:prstGeom prst="rect">
            <a:avLst/>
          </a:prstGeom>
        </p:spPr>
        <p:txBody>
          <a:bodyPr>
            <a:normAutofit fontScale="100000" lnSpcReduction="0"/>
          </a:bodyPr>
          <a:lstStyle>
            <a:lvl1pPr>
              <a:defRPr sz="4000">
                <a:solidFill>
                  <a:srgbClr val="009900"/>
                </a:solidFill>
              </a:defRPr>
            </a:lvl1pPr>
          </a:lstStyle>
          <a:p>
            <a:pPr>
              <a:defRPr sz="4400">
                <a:solidFill>
                  <a:srgbClr val="000000"/>
                </a:solidFill>
              </a:defRPr>
            </a:pPr>
            <a:r>
              <a:rPr sz="4000">
                <a:solidFill>
                  <a:srgbClr val="009900"/>
                </a:solidFill>
              </a:rPr>
              <a:t>Use StringBuilder for local variables</a:t>
            </a:r>
          </a:p>
        </p:txBody>
      </p:sp>
      <p:sp>
        <p:nvSpPr>
          <p:cNvPr id="917" name="public String getUpdateQuery() {…"/>
          <p:cNvSpPr txBox="1"/>
          <p:nvPr>
            <p:ph type="body" idx="1"/>
          </p:nvPr>
        </p:nvSpPr>
        <p:spPr>
          <a:xfrm>
            <a:off x="1295400" y="1600200"/>
            <a:ext cx="6858000" cy="4525963"/>
          </a:xfrm>
          <a:prstGeom prst="rect">
            <a:avLst/>
          </a:prstGeom>
        </p:spPr>
        <p:txBody>
          <a:bodyPr>
            <a:normAutofit fontScale="100000" lnSpcReduction="0"/>
          </a:bodyPr>
          <a:lstStyle/>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public String getUpdateQuery()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StringBuilder updateQuery = new StringBuilder();</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return updateQuery.toString();</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1" name="strName = TextBox1.Text;…"/>
          <p:cNvSpPr/>
          <p:nvPr/>
        </p:nvSpPr>
        <p:spPr>
          <a:xfrm>
            <a:off x="120650" y="2667000"/>
            <a:ext cx="8915400" cy="815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strName = TextBox1.Text; </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iAge = int.parse(TextBox2.Text);</a:t>
            </a:r>
          </a:p>
        </p:txBody>
      </p:sp>
      <p:pic>
        <p:nvPicPr>
          <p:cNvPr id="922"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00400" y="10668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4" name="Avoid Type Embedded in Name"/>
          <p:cNvSpPr txBox="1"/>
          <p:nvPr>
            <p:ph type="title" idx="4294967295"/>
          </p:nvPr>
        </p:nvSpPr>
        <p:spPr>
          <a:xfrm>
            <a:off x="457200" y="-1"/>
            <a:ext cx="8229600" cy="1143002"/>
          </a:xfrm>
          <a:prstGeom prst="rect">
            <a:avLst/>
          </a:prstGeom>
        </p:spPr>
        <p:txBody>
          <a:bodyPr>
            <a:normAutofit fontScale="100000" lnSpcReduction="0"/>
          </a:bodyPr>
          <a:lstStyle/>
          <a:p>
            <a:pPr/>
            <a:r>
              <a:t>Avoid Type Embedded in Name</a:t>
            </a:r>
          </a:p>
        </p:txBody>
      </p:sp>
      <p:sp>
        <p:nvSpPr>
          <p:cNvPr id="925" name="Avoid placing types in method names; it's not only redundant, but it forces you to change the name if the type changes."/>
          <p:cNvSpPr txBox="1"/>
          <p:nvPr/>
        </p:nvSpPr>
        <p:spPr>
          <a:xfrm>
            <a:off x="533400" y="5334000"/>
            <a:ext cx="8229600" cy="624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Avoid placing types in method names; it's not only redundant, but it forces you to change the name if the type changes. </a:t>
            </a:r>
          </a:p>
        </p:txBody>
      </p:sp>
      <p:sp>
        <p:nvSpPr>
          <p:cNvPr id="926" name="name = TextBox1.Text;…"/>
          <p:cNvSpPr/>
          <p:nvPr/>
        </p:nvSpPr>
        <p:spPr>
          <a:xfrm>
            <a:off x="120650" y="2667000"/>
            <a:ext cx="8915400" cy="815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name = TextBox1.Text; </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age = int.pasre(TextBox2.Text);</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8" name="void Clean(int id)…"/>
          <p:cNvSpPr/>
          <p:nvPr/>
        </p:nvSpPr>
        <p:spPr>
          <a:xfrm>
            <a:off x="120650" y="2667000"/>
            <a:ext cx="8915400" cy="17805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void Clean(int id)</a:t>
            </a: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a:t>
            </a: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	Person object = myCollection.get(id);</a:t>
            </a: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 	boolean present = myCollection.remove(object); </a:t>
            </a: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a:t>
            </a:r>
            <a:endParaRPr sz="1400">
              <a:solidFill>
                <a:schemeClr val="accent3">
                  <a:lumOff val="44000"/>
                </a:schemeClr>
              </a:solidFill>
              <a:latin typeface="Arial Unicode MS"/>
              <a:ea typeface="Arial Unicode MS"/>
              <a:cs typeface="Arial Unicode MS"/>
              <a:sym typeface="Arial Unicode MS"/>
            </a:endParaRPr>
          </a:p>
        </p:txBody>
      </p:sp>
      <p:pic>
        <p:nvPicPr>
          <p:cNvPr id="929"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76600" y="9906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1" name="void Clean(int id)…"/>
          <p:cNvSpPr/>
          <p:nvPr/>
        </p:nvSpPr>
        <p:spPr>
          <a:xfrm>
            <a:off x="120650" y="2667000"/>
            <a:ext cx="8915400" cy="17805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void Clean(int id)</a:t>
            </a: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a:t>
            </a: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	Person object = myCollection.get(id);</a:t>
            </a: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 	myCollection.remove(object); </a:t>
            </a:r>
            <a:endParaRPr sz="1400">
              <a:solidFill>
                <a:schemeClr val="accent3">
                  <a:lumOff val="44000"/>
                </a:schemeClr>
              </a:solidFill>
              <a:latin typeface="Arial Unicode MS"/>
              <a:ea typeface="Arial Unicode MS"/>
              <a:cs typeface="Arial Unicode MS"/>
              <a:sym typeface="Arial Unicode MS"/>
            </a:endParaRPr>
          </a:p>
          <a:p>
            <a:pPr/>
            <a:r>
              <a:rPr sz="1400">
                <a:solidFill>
                  <a:schemeClr val="accent3">
                    <a:lumOff val="44000"/>
                  </a:schemeClr>
                </a:solidFill>
                <a:latin typeface="Arial Unicode MS"/>
                <a:ea typeface="Arial Unicode MS"/>
                <a:cs typeface="Arial Unicode MS"/>
                <a:sym typeface="Arial Unicode MS"/>
              </a:rPr>
              <a:t>}</a:t>
            </a:r>
            <a:endParaRPr sz="1400">
              <a:solidFill>
                <a:schemeClr val="accent3">
                  <a:lumOff val="44000"/>
                </a:schemeClr>
              </a:solidFill>
              <a:latin typeface="Arial Unicode MS"/>
              <a:ea typeface="Arial Unicode MS"/>
              <a:cs typeface="Arial Unicode MS"/>
              <a:sym typeface="Arial Unicode MS"/>
            </a:endParaRPr>
          </a:p>
        </p:txBody>
      </p:sp>
      <p:sp>
        <p:nvSpPr>
          <p:cNvPr id="932" name="Don't preserve return values you don't use"/>
          <p:cNvSpPr txBox="1"/>
          <p:nvPr>
            <p:ph type="title" idx="4294967295"/>
          </p:nvPr>
        </p:nvSpPr>
        <p:spPr>
          <a:xfrm>
            <a:off x="457200" y="-1"/>
            <a:ext cx="8229600" cy="1143002"/>
          </a:xfrm>
          <a:prstGeom prst="rect">
            <a:avLst/>
          </a:prstGeom>
        </p:spPr>
        <p:txBody>
          <a:bodyPr>
            <a:normAutofit fontScale="100000" lnSpcReduction="0"/>
          </a:bodyPr>
          <a:lstStyle>
            <a:lvl1pPr defTabSz="740663">
              <a:defRPr b="1" sz="3564"/>
            </a:lvl1pPr>
          </a:lstStyle>
          <a:p>
            <a:pPr>
              <a:defRPr b="0"/>
            </a:pPr>
            <a:r>
              <a:rPr b="1"/>
              <a:t>Don't preserve return values you don't use</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6" name="public class ServiceLocator {…"/>
          <p:cNvSpPr txBox="1"/>
          <p:nvPr>
            <p:ph type="body" sz="half" idx="1"/>
          </p:nvPr>
        </p:nvSpPr>
        <p:spPr>
          <a:xfrm>
            <a:off x="1295400" y="2741265"/>
            <a:ext cx="7391400" cy="3384898"/>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public class ServiceLocator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Map&lt;String,Object&gt; cache;</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public ServiceLocator()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cache = </a:t>
            </a:r>
            <a:r>
              <a:rPr b="1" sz="1600">
                <a:solidFill>
                  <a:srgbClr val="FF3300"/>
                </a:solidFill>
                <a:latin typeface="Courier New"/>
                <a:ea typeface="Courier New"/>
                <a:cs typeface="Courier New"/>
                <a:sym typeface="Courier New"/>
              </a:rPr>
              <a:t>Collections.synchronizedMap</a:t>
            </a:r>
            <a:r>
              <a:rPr b="1" sz="1600">
                <a:latin typeface="Courier New"/>
                <a:ea typeface="Courier New"/>
                <a:cs typeface="Courier New"/>
                <a:sym typeface="Courier New"/>
              </a:rPr>
              <a:t>(</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new HashMap&lt;String, Object&gt;());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pic>
        <p:nvPicPr>
          <p:cNvPr id="937"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8382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InputStreamResponse response = new InputStreamResponse();…"/>
          <p:cNvSpPr/>
          <p:nvPr/>
        </p:nvSpPr>
        <p:spPr>
          <a:xfrm>
            <a:off x="228600" y="2895600"/>
            <a:ext cx="8686800" cy="13106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sz="1400">
                <a:solidFill>
                  <a:schemeClr val="accent3">
                    <a:lumOff val="44000"/>
                  </a:schemeClr>
                </a:solidFill>
              </a:rPr>
              <a:t>InputStreamResponse response = new InputStreamResponse();</a:t>
            </a:r>
            <a:endParaRPr sz="1400">
              <a:solidFill>
                <a:schemeClr val="accent3">
                  <a:lumOff val="44000"/>
                </a:schemeClr>
              </a:solidFill>
            </a:endParaRPr>
          </a:p>
          <a:p>
            <a:pPr/>
            <a:r>
              <a:rPr sz="1400">
                <a:solidFill>
                  <a:schemeClr val="accent3">
                    <a:lumOff val="44000"/>
                  </a:schemeClr>
                </a:solidFill>
              </a:rPr>
              <a:t>response.setBody(formatter.getResultStream(), formatter.getByteCount());</a:t>
            </a:r>
            <a:endParaRPr sz="1400">
              <a:solidFill>
                <a:schemeClr val="accent3">
                  <a:lumOff val="44000"/>
                </a:schemeClr>
              </a:solidFill>
            </a:endParaRPr>
          </a:p>
          <a:p>
            <a:pPr/>
            <a:r>
              <a:rPr b="1" sz="1400">
                <a:solidFill>
                  <a:schemeClr val="accent3">
                    <a:lumOff val="44000"/>
                  </a:schemeClr>
                </a:solidFill>
              </a:rPr>
              <a:t>// InputStream resultsStream = formatter.getResultStream();</a:t>
            </a:r>
            <a:endParaRPr b="1" sz="1400">
              <a:solidFill>
                <a:schemeClr val="accent3">
                  <a:lumOff val="44000"/>
                </a:schemeClr>
              </a:solidFill>
            </a:endParaRPr>
          </a:p>
          <a:p>
            <a:pPr/>
            <a:r>
              <a:rPr b="1" sz="1400">
                <a:solidFill>
                  <a:schemeClr val="accent3">
                    <a:lumOff val="44000"/>
                  </a:schemeClr>
                </a:solidFill>
              </a:rPr>
              <a:t>// StreamReader reader = new StreamReader(resultsStream);</a:t>
            </a:r>
            <a:endParaRPr b="1" sz="1400">
              <a:solidFill>
                <a:schemeClr val="accent3">
                  <a:lumOff val="44000"/>
                </a:schemeClr>
              </a:solidFill>
            </a:endParaRPr>
          </a:p>
          <a:p>
            <a:pPr/>
            <a:r>
              <a:rPr b="1" sz="1400">
                <a:solidFill>
                  <a:schemeClr val="accent3">
                    <a:lumOff val="44000"/>
                  </a:schemeClr>
                </a:solidFill>
              </a:rPr>
              <a:t>// response.setContent(reader.read(formatter.getByteCount()));</a:t>
            </a:r>
            <a:endParaRPr b="1" sz="1400">
              <a:solidFill>
                <a:schemeClr val="accent3">
                  <a:lumOff val="44000"/>
                </a:schemeClr>
              </a:solidFill>
            </a:endParaRPr>
          </a:p>
        </p:txBody>
      </p:sp>
      <p:pic>
        <p:nvPicPr>
          <p:cNvPr id="465"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209925" y="1262062"/>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9" name="ConcurrentHashMap has better performance than Collections.synchronizedMap"/>
          <p:cNvSpPr txBox="1"/>
          <p:nvPr>
            <p:ph type="title"/>
          </p:nvPr>
        </p:nvSpPr>
        <p:spPr>
          <a:xfrm>
            <a:off x="533400" y="609599"/>
            <a:ext cx="8229600" cy="1143002"/>
          </a:xfrm>
          <a:prstGeom prst="rect">
            <a:avLst/>
          </a:prstGeom>
        </p:spPr>
        <p:txBody>
          <a:bodyPr>
            <a:normAutofit fontScale="100000" lnSpcReduction="0"/>
          </a:bodyPr>
          <a:lstStyle>
            <a:lvl1pPr defTabSz="731520">
              <a:defRPr sz="3200">
                <a:solidFill>
                  <a:srgbClr val="009900"/>
                </a:solidFill>
              </a:defRPr>
            </a:lvl1pPr>
          </a:lstStyle>
          <a:p>
            <a:pPr>
              <a:defRPr sz="3520">
                <a:solidFill>
                  <a:srgbClr val="000000"/>
                </a:solidFill>
              </a:defRPr>
            </a:pPr>
            <a:r>
              <a:rPr sz="3200">
                <a:solidFill>
                  <a:srgbClr val="009900"/>
                </a:solidFill>
              </a:rPr>
              <a:t>ConcurrentHashMap has better performance than Collections.synchronizedMap</a:t>
            </a:r>
          </a:p>
        </p:txBody>
      </p:sp>
      <p:sp>
        <p:nvSpPr>
          <p:cNvPr id="940" name="public class ServiceLocator {…"/>
          <p:cNvSpPr txBox="1"/>
          <p:nvPr>
            <p:ph type="body" idx="1"/>
          </p:nvPr>
        </p:nvSpPr>
        <p:spPr>
          <a:xfrm>
            <a:off x="1143000" y="2514600"/>
            <a:ext cx="7543800" cy="3611563"/>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public class ServiceLocator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ConcurrentMap&lt;String,Object&gt; cache;</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public ServiceLocator()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cache = new ConcurrentHashMap&lt;String, Object&gt;());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2" name="Map&lt;String,String&gt; parameters = new Hashtable&lt;&gt;();"/>
          <p:cNvSpPr txBox="1"/>
          <p:nvPr>
            <p:ph type="body" idx="1"/>
          </p:nvPr>
        </p:nvSpPr>
        <p:spPr>
          <a:xfrm>
            <a:off x="1435100" y="2717800"/>
            <a:ext cx="7162800" cy="3992563"/>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Map&lt;String,String&gt; parameters = </a:t>
            </a:r>
            <a:r>
              <a:rPr b="1" sz="1600">
                <a:solidFill>
                  <a:srgbClr val="FF3300"/>
                </a:solidFill>
                <a:latin typeface="Courier New"/>
                <a:ea typeface="Courier New"/>
                <a:cs typeface="Courier New"/>
                <a:sym typeface="Courier New"/>
              </a:rPr>
              <a:t>new Hashtable&lt;&gt;();</a:t>
            </a:r>
          </a:p>
        </p:txBody>
      </p:sp>
      <p:pic>
        <p:nvPicPr>
          <p:cNvPr id="943"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048000" y="8382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7" name="ConcurrentHashMap has better performance than Hashtable"/>
          <p:cNvSpPr txBox="1"/>
          <p:nvPr>
            <p:ph type="title"/>
          </p:nvPr>
        </p:nvSpPr>
        <p:spPr>
          <a:xfrm>
            <a:off x="457200" y="228600"/>
            <a:ext cx="8229600" cy="1554163"/>
          </a:xfrm>
          <a:prstGeom prst="rect">
            <a:avLst/>
          </a:prstGeom>
        </p:spPr>
        <p:txBody>
          <a:bodyPr>
            <a:normAutofit fontScale="100000" lnSpcReduction="0"/>
          </a:bodyPr>
          <a:lstStyle>
            <a:lvl1pPr>
              <a:defRPr sz="3600">
                <a:solidFill>
                  <a:srgbClr val="009900"/>
                </a:solidFill>
              </a:defRPr>
            </a:lvl1pPr>
          </a:lstStyle>
          <a:p>
            <a:pPr>
              <a:defRPr sz="4400">
                <a:solidFill>
                  <a:srgbClr val="000000"/>
                </a:solidFill>
              </a:defRPr>
            </a:pPr>
            <a:r>
              <a:rPr sz="3600">
                <a:solidFill>
                  <a:srgbClr val="009900"/>
                </a:solidFill>
              </a:rPr>
              <a:t>ConcurrentHashMap has better performance than Hashtable</a:t>
            </a:r>
          </a:p>
        </p:txBody>
      </p:sp>
      <p:sp>
        <p:nvSpPr>
          <p:cNvPr id="948" name="Map&lt;String,String&gt; parameters = new ConcurrentHashMap&lt;&gt;();"/>
          <p:cNvSpPr txBox="1"/>
          <p:nvPr>
            <p:ph type="body" idx="1"/>
          </p:nvPr>
        </p:nvSpPr>
        <p:spPr>
          <a:xfrm>
            <a:off x="838200" y="2286000"/>
            <a:ext cx="7696200" cy="3840163"/>
          </a:xfrm>
          <a:prstGeom prst="rect">
            <a:avLst/>
          </a:prstGeom>
        </p:spPr>
        <p:txBody>
          <a:bodyPr>
            <a:normAutofit fontScale="100000" lnSpcReduction="0"/>
          </a:bodyPr>
          <a:lstStyle>
            <a:lvl1pPr>
              <a:spcBef>
                <a:spcPts val="300"/>
              </a:spcBef>
              <a:buSzTx/>
              <a:buNone/>
              <a:defRPr b="1" sz="1600">
                <a:latin typeface="Courier New"/>
                <a:ea typeface="Courier New"/>
                <a:cs typeface="Courier New"/>
                <a:sym typeface="Courier New"/>
              </a:defRPr>
            </a:lvl1pPr>
          </a:lstStyle>
          <a:p>
            <a:pPr>
              <a:defRPr b="0" sz="3200">
                <a:latin typeface="Arial"/>
                <a:ea typeface="Arial"/>
                <a:cs typeface="Arial"/>
                <a:sym typeface="Arial"/>
              </a:defRPr>
            </a:pPr>
            <a:r>
              <a:rPr b="1" sz="1600">
                <a:latin typeface="Courier New"/>
                <a:ea typeface="Courier New"/>
                <a:cs typeface="Courier New"/>
                <a:sym typeface="Courier New"/>
              </a:rPr>
              <a:t>Map&lt;String,String&gt; parameters = new ConcurrentHashMap&lt;&gt;();</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2" name="if(condition)…"/>
          <p:cNvSpPr txBox="1"/>
          <p:nvPr>
            <p:ph type="body" idx="1"/>
          </p:nvPr>
        </p:nvSpPr>
        <p:spPr>
          <a:xfrm>
            <a:off x="1253450" y="918388"/>
            <a:ext cx="7433350" cy="5207775"/>
          </a:xfrm>
          <a:prstGeom prst="rect">
            <a:avLst/>
          </a:prstGeom>
        </p:spPr>
        <p:txBody>
          <a:bodyPr>
            <a:normAutofit fontScale="100000" lnSpcReduction="0"/>
          </a:bodyPr>
          <a:lstStyle/>
          <a:p>
            <a:pPr>
              <a:buSzTx/>
              <a:buNone/>
              <a:defRPr sz="4000"/>
            </a:pPr>
            <a:endParaRPr b="1">
              <a:latin typeface="Courier New"/>
              <a:ea typeface="Courier New"/>
              <a:cs typeface="Courier New"/>
              <a:sym typeface="Courier New"/>
            </a:endParaRPr>
          </a:p>
          <a:p>
            <a:pPr>
              <a:spcBef>
                <a:spcPts val="300"/>
              </a:spcBef>
              <a:buSzTx/>
              <a:buNone/>
              <a:defRPr sz="4000"/>
            </a:pPr>
            <a:r>
              <a:rPr b="1">
                <a:latin typeface="Courier New"/>
                <a:ea typeface="Courier New"/>
                <a:cs typeface="Courier New"/>
                <a:sym typeface="Courier New"/>
              </a:rPr>
              <a:t>if(condition) </a:t>
            </a:r>
            <a:endParaRPr b="1">
              <a:latin typeface="Courier New"/>
              <a:ea typeface="Courier New"/>
              <a:cs typeface="Courier New"/>
              <a:sym typeface="Courier New"/>
            </a:endParaRPr>
          </a:p>
          <a:p>
            <a:pPr>
              <a:spcBef>
                <a:spcPts val="300"/>
              </a:spcBef>
              <a:buSzTx/>
              <a:buNone/>
              <a:defRPr sz="4000"/>
            </a:pPr>
            <a:r>
              <a:rPr b="1">
                <a:latin typeface="Courier New"/>
                <a:ea typeface="Courier New"/>
                <a:cs typeface="Courier New"/>
                <a:sym typeface="Courier New"/>
              </a:rPr>
              <a:t>	do something</a:t>
            </a:r>
            <a:endParaRPr b="1">
              <a:latin typeface="Courier New"/>
              <a:ea typeface="Courier New"/>
              <a:cs typeface="Courier New"/>
              <a:sym typeface="Courier New"/>
            </a:endParaRPr>
          </a:p>
          <a:p>
            <a:pPr>
              <a:spcBef>
                <a:spcPts val="300"/>
              </a:spcBef>
              <a:buSzTx/>
              <a:buNone/>
              <a:defRPr sz="4000"/>
            </a:pPr>
            <a:r>
              <a:rPr b="1">
                <a:latin typeface="Courier New"/>
                <a:ea typeface="Courier New"/>
                <a:cs typeface="Courier New"/>
                <a:sym typeface="Courier New"/>
              </a:rPr>
              <a:t>else </a:t>
            </a:r>
            <a:endParaRPr b="1">
              <a:latin typeface="Courier New"/>
              <a:ea typeface="Courier New"/>
              <a:cs typeface="Courier New"/>
              <a:sym typeface="Courier New"/>
            </a:endParaRPr>
          </a:p>
          <a:p>
            <a:pPr>
              <a:spcBef>
                <a:spcPts val="300"/>
              </a:spcBef>
              <a:buSzTx/>
              <a:buNone/>
              <a:defRPr sz="4000"/>
            </a:pPr>
            <a:r>
              <a:rPr b="1">
                <a:latin typeface="Courier New"/>
                <a:ea typeface="Courier New"/>
                <a:cs typeface="Courier New"/>
                <a:sym typeface="Courier New"/>
              </a:rPr>
              <a:t>	do something else</a:t>
            </a:r>
          </a:p>
        </p:txBody>
      </p:sp>
      <p:pic>
        <p:nvPicPr>
          <p:cNvPr id="953"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114460" y="35521"/>
            <a:ext cx="2057401" cy="1563689"/>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5" name="Use curly braces for if..else blocks"/>
          <p:cNvSpPr txBox="1"/>
          <p:nvPr>
            <p:ph type="title"/>
          </p:nvPr>
        </p:nvSpPr>
        <p:spPr>
          <a:xfrm>
            <a:off x="457200" y="274637"/>
            <a:ext cx="8229600" cy="1143001"/>
          </a:xfrm>
          <a:prstGeom prst="rect">
            <a:avLst/>
          </a:prstGeom>
        </p:spPr>
        <p:txBody>
          <a:bodyPr>
            <a:normAutofit fontScale="100000" lnSpcReduction="0"/>
          </a:bodyPr>
          <a:lstStyle>
            <a:lvl1pPr>
              <a:defRPr sz="4000">
                <a:solidFill>
                  <a:srgbClr val="009900"/>
                </a:solidFill>
              </a:defRPr>
            </a:lvl1pPr>
          </a:lstStyle>
          <a:p>
            <a:pPr>
              <a:defRPr sz="4400">
                <a:solidFill>
                  <a:srgbClr val="000000"/>
                </a:solidFill>
              </a:defRPr>
            </a:pPr>
            <a:r>
              <a:rPr sz="4000">
                <a:solidFill>
                  <a:srgbClr val="009900"/>
                </a:solidFill>
              </a:rPr>
              <a:t>Use curly braces for if..else blocks</a:t>
            </a:r>
          </a:p>
        </p:txBody>
      </p:sp>
      <p:sp>
        <p:nvSpPr>
          <p:cNvPr id="956" name="if(condition) {…"/>
          <p:cNvSpPr txBox="1"/>
          <p:nvPr>
            <p:ph type="body" idx="1"/>
          </p:nvPr>
        </p:nvSpPr>
        <p:spPr>
          <a:xfrm>
            <a:off x="1131666" y="1462696"/>
            <a:ext cx="7555134" cy="4525963"/>
          </a:xfrm>
          <a:prstGeom prst="rect">
            <a:avLst/>
          </a:prstGeom>
        </p:spPr>
        <p:txBody>
          <a:bodyPr>
            <a:normAutofit fontScale="100000" lnSpcReduction="0"/>
          </a:bodyPr>
          <a:lstStyle/>
          <a:p>
            <a:pPr>
              <a:spcBef>
                <a:spcPts val="300"/>
              </a:spcBef>
              <a:buSzTx/>
              <a:buNone/>
              <a:defRPr sz="4000"/>
            </a:pPr>
            <a:r>
              <a:rPr b="1">
                <a:latin typeface="Courier New"/>
                <a:ea typeface="Courier New"/>
                <a:cs typeface="Courier New"/>
                <a:sym typeface="Courier New"/>
              </a:rPr>
              <a:t>if(condition) {</a:t>
            </a:r>
            <a:endParaRPr b="1">
              <a:latin typeface="Courier New"/>
              <a:ea typeface="Courier New"/>
              <a:cs typeface="Courier New"/>
              <a:sym typeface="Courier New"/>
            </a:endParaRPr>
          </a:p>
          <a:p>
            <a:pPr>
              <a:spcBef>
                <a:spcPts val="300"/>
              </a:spcBef>
              <a:buSzTx/>
              <a:buNone/>
              <a:defRPr sz="4000"/>
            </a:pPr>
            <a:r>
              <a:rPr b="1">
                <a:latin typeface="Courier New"/>
                <a:ea typeface="Courier New"/>
                <a:cs typeface="Courier New"/>
                <a:sym typeface="Courier New"/>
              </a:rPr>
              <a:t>	//do something</a:t>
            </a:r>
            <a:endParaRPr b="1">
              <a:latin typeface="Courier New"/>
              <a:ea typeface="Courier New"/>
              <a:cs typeface="Courier New"/>
              <a:sym typeface="Courier New"/>
            </a:endParaRPr>
          </a:p>
          <a:p>
            <a:pPr>
              <a:spcBef>
                <a:spcPts val="300"/>
              </a:spcBef>
              <a:buSzTx/>
              <a:buNone/>
              <a:defRPr sz="4000"/>
            </a:pPr>
            <a:r>
              <a:rPr b="1">
                <a:latin typeface="Courier New"/>
                <a:ea typeface="Courier New"/>
                <a:cs typeface="Courier New"/>
                <a:sym typeface="Courier New"/>
              </a:rPr>
              <a:t>}</a:t>
            </a:r>
            <a:endParaRPr b="1">
              <a:latin typeface="Courier New"/>
              <a:ea typeface="Courier New"/>
              <a:cs typeface="Courier New"/>
              <a:sym typeface="Courier New"/>
            </a:endParaRPr>
          </a:p>
          <a:p>
            <a:pPr>
              <a:spcBef>
                <a:spcPts val="300"/>
              </a:spcBef>
              <a:buSzTx/>
              <a:buNone/>
              <a:defRPr sz="4000"/>
            </a:pPr>
            <a:r>
              <a:rPr b="1">
                <a:latin typeface="Courier New"/>
                <a:ea typeface="Courier New"/>
                <a:cs typeface="Courier New"/>
                <a:sym typeface="Courier New"/>
              </a:rPr>
              <a:t>else {</a:t>
            </a:r>
            <a:endParaRPr b="1">
              <a:latin typeface="Courier New"/>
              <a:ea typeface="Courier New"/>
              <a:cs typeface="Courier New"/>
              <a:sym typeface="Courier New"/>
            </a:endParaRPr>
          </a:p>
          <a:p>
            <a:pPr>
              <a:spcBef>
                <a:spcPts val="300"/>
              </a:spcBef>
              <a:buSzTx/>
              <a:buNone/>
              <a:defRPr sz="4000"/>
            </a:pPr>
            <a:r>
              <a:rPr b="1">
                <a:latin typeface="Courier New"/>
                <a:ea typeface="Courier New"/>
                <a:cs typeface="Courier New"/>
                <a:sym typeface="Courier New"/>
              </a:rPr>
              <a:t>	//do something else</a:t>
            </a:r>
            <a:endParaRPr b="1">
              <a:latin typeface="Courier New"/>
              <a:ea typeface="Courier New"/>
              <a:cs typeface="Courier New"/>
              <a:sym typeface="Courier New"/>
            </a:endParaRPr>
          </a:p>
          <a:p>
            <a:pPr>
              <a:spcBef>
                <a:spcPts val="300"/>
              </a:spcBef>
              <a:buSzTx/>
              <a:buNone/>
              <a:defRPr sz="4000"/>
            </a:pPr>
            <a:r>
              <a:rPr b="1">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0" name="public String getColumns(List&lt;Field&gt; fields) {…"/>
          <p:cNvSpPr txBox="1"/>
          <p:nvPr>
            <p:ph type="body" idx="1"/>
          </p:nvPr>
        </p:nvSpPr>
        <p:spPr>
          <a:xfrm>
            <a:off x="437822" y="1600772"/>
            <a:ext cx="8934778" cy="4525964"/>
          </a:xfrm>
          <a:prstGeom prst="rect">
            <a:avLst/>
          </a:prstGeom>
        </p:spPr>
        <p:txBody>
          <a:bodyPr>
            <a:normAutofit fontScale="100000" lnSpcReduction="0"/>
          </a:bodyPr>
          <a:lstStyle/>
          <a:p>
            <a:pPr>
              <a:spcBef>
                <a:spcPts val="300"/>
              </a:spcBef>
              <a:buSzTx/>
              <a:buNone/>
              <a:defRPr sz="2400"/>
            </a:pPr>
            <a:r>
              <a:rPr b="1">
                <a:latin typeface="Courier New"/>
                <a:ea typeface="Courier New"/>
                <a:cs typeface="Courier New"/>
                <a:sym typeface="Courier New"/>
              </a:rPr>
              <a:t>public String getColumns(List&lt;Field&gt; fields) {</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a:t>
            </a:r>
            <a:r>
              <a:rPr b="1">
                <a:solidFill>
                  <a:srgbClr val="FF3300"/>
                </a:solidFill>
                <a:latin typeface="Courier New"/>
                <a:ea typeface="Courier New"/>
                <a:cs typeface="Courier New"/>
                <a:sym typeface="Courier New"/>
              </a:rPr>
              <a:t>String column = "";</a:t>
            </a:r>
            <a:endParaRPr b="1">
              <a:solidFill>
                <a:srgbClr val="FF3300"/>
              </a:solidFill>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StringBuilder columns = new StringBuilder();</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for(Field field : fields) {</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a:t>
            </a:r>
            <a:r>
              <a:rPr b="1">
                <a:solidFill>
                  <a:srgbClr val="FF3300"/>
                </a:solidFill>
                <a:latin typeface="Courier New"/>
                <a:ea typeface="Courier New"/>
                <a:cs typeface="Courier New"/>
                <a:sym typeface="Courier New"/>
              </a:rPr>
              <a:t>column = field.getColumn();</a:t>
            </a:r>
            <a:endParaRPr b="1">
              <a:solidFill>
                <a:srgbClr val="FF3300"/>
              </a:solidFill>
              <a:latin typeface="Courier New"/>
              <a:ea typeface="Courier New"/>
              <a:cs typeface="Courier New"/>
              <a:sym typeface="Courier New"/>
            </a:endParaRPr>
          </a:p>
          <a:p>
            <a:pPr>
              <a:spcBef>
                <a:spcPts val="300"/>
              </a:spcBef>
              <a:buSzTx/>
              <a:buNone/>
              <a:defRPr sz="2400"/>
            </a:pPr>
            <a:r>
              <a:rPr b="1">
                <a:solidFill>
                  <a:srgbClr val="FF3300"/>
                </a:solidFill>
                <a:latin typeface="Courier New"/>
                <a:ea typeface="Courier New"/>
                <a:cs typeface="Courier New"/>
                <a:sym typeface="Courier New"/>
              </a:rPr>
              <a:t>		columns.append(column);</a:t>
            </a:r>
            <a:endParaRPr b="1">
              <a:solidFill>
                <a:srgbClr val="FF3300"/>
              </a:solidFill>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columns.append(",");		</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	</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return columns.toString();</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a:t>
            </a:r>
          </a:p>
        </p:txBody>
      </p:sp>
      <p:pic>
        <p:nvPicPr>
          <p:cNvPr id="961"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114460" y="35521"/>
            <a:ext cx="2057401" cy="1563689"/>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3" name="Declare variable only where required"/>
          <p:cNvSpPr txBox="1"/>
          <p:nvPr>
            <p:ph type="title"/>
          </p:nvPr>
        </p:nvSpPr>
        <p:spPr>
          <a:xfrm>
            <a:off x="457200" y="274637"/>
            <a:ext cx="8229600" cy="1143001"/>
          </a:xfrm>
          <a:prstGeom prst="rect">
            <a:avLst/>
          </a:prstGeom>
        </p:spPr>
        <p:txBody>
          <a:bodyPr>
            <a:normAutofit fontScale="100000" lnSpcReduction="0"/>
          </a:bodyPr>
          <a:lstStyle>
            <a:lvl1pPr defTabSz="896111">
              <a:defRPr sz="3920">
                <a:solidFill>
                  <a:srgbClr val="009900"/>
                </a:solidFill>
              </a:defRPr>
            </a:lvl1pPr>
          </a:lstStyle>
          <a:p>
            <a:pPr>
              <a:defRPr sz="4312">
                <a:solidFill>
                  <a:srgbClr val="000000"/>
                </a:solidFill>
              </a:defRPr>
            </a:pPr>
            <a:r>
              <a:rPr sz="3920">
                <a:solidFill>
                  <a:srgbClr val="009900"/>
                </a:solidFill>
              </a:rPr>
              <a:t>Declare variable only where required</a:t>
            </a:r>
          </a:p>
        </p:txBody>
      </p:sp>
      <p:sp>
        <p:nvSpPr>
          <p:cNvPr id="964" name="public String getColumns(List&lt;Field&gt; fields) {…"/>
          <p:cNvSpPr txBox="1"/>
          <p:nvPr>
            <p:ph type="body" idx="1"/>
          </p:nvPr>
        </p:nvSpPr>
        <p:spPr>
          <a:xfrm>
            <a:off x="514963" y="1981200"/>
            <a:ext cx="8933837" cy="4525963"/>
          </a:xfrm>
          <a:prstGeom prst="rect">
            <a:avLst/>
          </a:prstGeom>
        </p:spPr>
        <p:txBody>
          <a:bodyPr>
            <a:normAutofit fontScale="100000" lnSpcReduction="0"/>
          </a:bodyPr>
          <a:lstStyle/>
          <a:p>
            <a:pPr>
              <a:buSzTx/>
              <a:buNone/>
              <a:defRPr sz="2400"/>
            </a:pP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public String getColumns(List&lt;Field&gt; fields) {</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StringBuilder columns = new StringBuilder();</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for(Field field : fields) {</a:t>
            </a:r>
            <a:endParaRPr b="1">
              <a:latin typeface="Courier New"/>
              <a:ea typeface="Courier New"/>
              <a:cs typeface="Courier New"/>
              <a:sym typeface="Courier New"/>
            </a:endParaRPr>
          </a:p>
          <a:p>
            <a:pPr>
              <a:spcBef>
                <a:spcPts val="300"/>
              </a:spcBef>
              <a:buSzTx/>
              <a:buNone/>
              <a:defRPr sz="2400"/>
            </a:pPr>
            <a:r>
              <a:rPr b="1">
                <a:solidFill>
                  <a:srgbClr val="009900"/>
                </a:solidFill>
                <a:latin typeface="Courier New"/>
                <a:ea typeface="Courier New"/>
                <a:cs typeface="Courier New"/>
                <a:sym typeface="Courier New"/>
              </a:rPr>
              <a:t>		String column = field.getColumn();</a:t>
            </a:r>
            <a:endParaRPr b="1">
              <a:solidFill>
                <a:srgbClr val="009900"/>
              </a:solidFill>
              <a:latin typeface="Courier New"/>
              <a:ea typeface="Courier New"/>
              <a:cs typeface="Courier New"/>
              <a:sym typeface="Courier New"/>
            </a:endParaRPr>
          </a:p>
          <a:p>
            <a:pPr>
              <a:spcBef>
                <a:spcPts val="300"/>
              </a:spcBef>
              <a:buSzTx/>
              <a:buNone/>
              <a:defRPr sz="2400"/>
            </a:pPr>
            <a:r>
              <a:rPr b="1">
                <a:solidFill>
                  <a:srgbClr val="009900"/>
                </a:solidFill>
                <a:latin typeface="Courier New"/>
                <a:ea typeface="Courier New"/>
                <a:cs typeface="Courier New"/>
                <a:sym typeface="Courier New"/>
              </a:rPr>
              <a:t>		columns.append(column);</a:t>
            </a:r>
            <a:endParaRPr b="1">
              <a:solidFill>
                <a:srgbClr val="009900"/>
              </a:solidFill>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columns.append(",");		</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	</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	return columns.toString();</a:t>
            </a:r>
            <a:endParaRPr b="1">
              <a:latin typeface="Courier New"/>
              <a:ea typeface="Courier New"/>
              <a:cs typeface="Courier New"/>
              <a:sym typeface="Courier New"/>
            </a:endParaRPr>
          </a:p>
          <a:p>
            <a:pPr>
              <a:spcBef>
                <a:spcPts val="300"/>
              </a:spcBef>
              <a:buSzTx/>
              <a:buNone/>
              <a:defRPr sz="2400"/>
            </a:pPr>
            <a:r>
              <a:rPr b="1">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9" name="http://www.3ddigitalgraphics.com/xsi/t-gen/dead_wood.jpg" descr="http://www.3ddigitalgraphics.com/xsi/t-gen/dead_wood.jpg"/>
          <p:cNvPicPr>
            <a:picLocks noChangeAspect="1"/>
          </p:cNvPicPr>
          <p:nvPr/>
        </p:nvPicPr>
        <p:blipFill>
          <a:blip r:embed="rId3">
            <a:extLst/>
          </a:blip>
          <a:stretch>
            <a:fillRect/>
          </a:stretch>
        </p:blipFill>
        <p:spPr>
          <a:xfrm>
            <a:off x="1544637" y="609600"/>
            <a:ext cx="5495926" cy="5057775"/>
          </a:xfrm>
          <a:prstGeom prst="rect">
            <a:avLst/>
          </a:prstGeom>
          <a:ln w="12700">
            <a:miter lim="400000"/>
          </a:ln>
        </p:spPr>
      </p:pic>
      <p:sp>
        <p:nvSpPr>
          <p:cNvPr id="470" name="Ruthlessly delete code that isn't being used."/>
          <p:cNvSpPr txBox="1"/>
          <p:nvPr/>
        </p:nvSpPr>
        <p:spPr>
          <a:xfrm>
            <a:off x="557212" y="5845175"/>
            <a:ext cx="8229601" cy="447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Ruthlessly delete code that isn't being used.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
          <p:cNvSpPr/>
          <p:nvPr/>
        </p:nvSpPr>
        <p:spPr>
          <a:xfrm>
            <a:off x="150812" y="1676400"/>
            <a:ext cx="8915401" cy="44348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public void registerItem(Item item) {</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if (item != null) {</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ItemRegistry registry = peristentStore.getItemRegistry();</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if (registry != null) {</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Item existing = registry.getItem(item.getID());</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if (existing.getBillingPeriod().hasRetailOwner()) {</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	existing.register(item);</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a:t>
            </a:r>
            <a:endParaRPr b="1" sz="1400">
              <a:solidFill>
                <a:schemeClr val="accent3">
                  <a:lumOff val="44000"/>
                </a:schemeClr>
              </a:solidFill>
              <a:latin typeface="Comic Sans MS"/>
              <a:ea typeface="Comic Sans MS"/>
              <a:cs typeface="Comic Sans MS"/>
              <a:sym typeface="Comic Sans MS"/>
            </a:endParaRPr>
          </a:p>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p>
        </p:txBody>
      </p:sp>
      <p:pic>
        <p:nvPicPr>
          <p:cNvPr id="475"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124200" y="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It is inappropriate for a comment to hold information better held in a as source code control system, issue tracking system, or any other record-keeping system."/>
          <p:cNvSpPr txBox="1"/>
          <p:nvPr/>
        </p:nvSpPr>
        <p:spPr>
          <a:xfrm>
            <a:off x="1100137" y="5553075"/>
            <a:ext cx="6858001" cy="1043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It is inappropriate for a comment to hold information better held in a as source code control system, issue tracking system, or any other record-keeping system.</a:t>
            </a:r>
          </a:p>
        </p:txBody>
      </p:sp>
      <p:pic>
        <p:nvPicPr>
          <p:cNvPr id="480" name="http://www.google.co.in/url?source=imglanding&amp;ct=img&amp;q=http://4.bp.blogspot.com/-LJeEoYGDQsc/Tf-LIqL89DI/AAAAAAACFCQ/QnRYgMljHRs/s1600/author.gif&amp;sa=X&amp;ei=ee28TqW6OM-mrAe7ydHIAQ&amp;ved=0CA0Q8wc&amp;usg=AFQjCNHZPv-YWA0BWhPwA837j9Il4_ZG4g" descr="http://www.google.co.in/url?source=imglanding&amp;ct=img&amp;q=http://4.bp.blogspot.com/-LJeEoYGDQsc/Tf-LIqL89DI/AAAAAAACFCQ/QnRYgMljHRs/s1600/author.gif&amp;sa=X&amp;ei=ee28TqW6OM-mrAe7ydHIAQ&amp;ved=0CA0Q8wc&amp;usg=AFQjCNHZPv-YWA0BWhPwA837j9Il4_ZG4g"/>
          <p:cNvPicPr>
            <a:picLocks noChangeAspect="1"/>
          </p:cNvPicPr>
          <p:nvPr/>
        </p:nvPicPr>
        <p:blipFill>
          <a:blip r:embed="rId3">
            <a:extLst/>
          </a:blip>
          <a:stretch>
            <a:fillRect/>
          </a:stretch>
        </p:blipFill>
        <p:spPr>
          <a:xfrm>
            <a:off x="3048000" y="1600200"/>
            <a:ext cx="3409950" cy="343852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
          <p:cNvSpPr/>
          <p:nvPr/>
        </p:nvSpPr>
        <p:spPr>
          <a:xfrm>
            <a:off x="114300" y="1701800"/>
            <a:ext cx="8915400" cy="5133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b="1" sz="1400">
              <a:solidFill>
                <a:schemeClr val="accent3">
                  <a:lumOff val="44000"/>
                </a:schemeClr>
              </a:solidFill>
              <a:latin typeface="Comic Sans MS"/>
              <a:ea typeface="Comic Sans MS"/>
              <a:cs typeface="Comic Sans MS"/>
              <a:sym typeface="Comic Sans MS"/>
            </a:endParaRPr>
          </a:p>
          <a:p>
            <a:pPr>
              <a:defRPr sz="30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a:defRPr sz="3000"/>
            </a:pPr>
            <a:r>
              <a:rPr b="1">
                <a:solidFill>
                  <a:schemeClr val="accent3">
                    <a:lumOff val="44000"/>
                  </a:schemeClr>
                </a:solidFill>
                <a:latin typeface="Comic Sans MS"/>
                <a:ea typeface="Comic Sans MS"/>
                <a:cs typeface="Comic Sans MS"/>
                <a:sym typeface="Comic Sans MS"/>
              </a:rPr>
              <a:t>* @dateModified 12/12/1947</a:t>
            </a:r>
            <a:endParaRPr b="1">
              <a:solidFill>
                <a:schemeClr val="accent3">
                  <a:lumOff val="44000"/>
                </a:schemeClr>
              </a:solidFill>
              <a:latin typeface="Comic Sans MS"/>
              <a:ea typeface="Comic Sans MS"/>
              <a:cs typeface="Comic Sans MS"/>
              <a:sym typeface="Comic Sans MS"/>
            </a:endParaRPr>
          </a:p>
          <a:p>
            <a:pPr>
              <a:defRPr sz="3000"/>
            </a:pPr>
            <a:r>
              <a:rPr b="1">
                <a:solidFill>
                  <a:schemeClr val="accent3">
                    <a:lumOff val="44000"/>
                  </a:schemeClr>
                </a:solidFill>
                <a:latin typeface="Comic Sans MS"/>
                <a:ea typeface="Comic Sans MS"/>
                <a:cs typeface="Comic Sans MS"/>
                <a:sym typeface="Comic Sans MS"/>
              </a:rPr>
              <a:t>* @modifiedBy RamgopalVerma</a:t>
            </a:r>
            <a:endParaRPr b="1">
              <a:solidFill>
                <a:schemeClr val="accent3">
                  <a:lumOff val="44000"/>
                </a:schemeClr>
              </a:solidFill>
              <a:latin typeface="Comic Sans MS"/>
              <a:ea typeface="Comic Sans MS"/>
              <a:cs typeface="Comic Sans MS"/>
              <a:sym typeface="Comic Sans MS"/>
            </a:endParaRPr>
          </a:p>
          <a:p>
            <a:pPr>
              <a:defRPr sz="3000"/>
            </a:pPr>
            <a:r>
              <a:rPr b="1">
                <a:solidFill>
                  <a:schemeClr val="accent3">
                    <a:lumOff val="44000"/>
                  </a:schemeClr>
                </a:solidFill>
                <a:latin typeface="Comic Sans MS"/>
                <a:ea typeface="Comic Sans MS"/>
                <a:cs typeface="Comic Sans MS"/>
                <a:sym typeface="Comic Sans MS"/>
              </a:rPr>
              <a:t>* @modifiedReason because sky is so high</a:t>
            </a:r>
            <a:endParaRPr b="1">
              <a:solidFill>
                <a:schemeClr val="accent3">
                  <a:lumOff val="44000"/>
                </a:schemeClr>
              </a:solidFill>
              <a:latin typeface="Comic Sans MS"/>
              <a:ea typeface="Comic Sans MS"/>
              <a:cs typeface="Comic Sans MS"/>
              <a:sym typeface="Comic Sans MS"/>
            </a:endParaRPr>
          </a:p>
          <a:p>
            <a:pPr>
              <a:defRPr sz="30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3000"/>
            </a:pPr>
            <a:r>
              <a:rPr b="1">
                <a:solidFill>
                  <a:schemeClr val="accent3">
                    <a:lumOff val="44000"/>
                  </a:schemeClr>
                </a:solidFill>
                <a:latin typeface="Comic Sans MS"/>
                <a:ea typeface="Comic Sans MS"/>
                <a:cs typeface="Comic Sans MS"/>
                <a:sym typeface="Comic Sans MS"/>
              </a:rPr>
              <a:t>public class Patient</a:t>
            </a:r>
            <a:endParaRPr b="1">
              <a:solidFill>
                <a:schemeClr val="accent3">
                  <a:lumOff val="44000"/>
                </a:schemeClr>
              </a:solidFill>
              <a:latin typeface="Comic Sans MS"/>
              <a:ea typeface="Comic Sans MS"/>
              <a:cs typeface="Comic Sans MS"/>
              <a:sym typeface="Comic Sans MS"/>
            </a:endParaRPr>
          </a:p>
          <a:p>
            <a:pPr>
              <a:defRPr sz="30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a:defRPr sz="30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p:txBody>
      </p:sp>
      <p:pic>
        <p:nvPicPr>
          <p:cNvPr id="485"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2946400" y="1270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Avoid Obsolete Comment"/>
          <p:cNvSpPr txBox="1"/>
          <p:nvPr>
            <p:ph type="title" idx="4294967295"/>
          </p:nvPr>
        </p:nvSpPr>
        <p:spPr>
          <a:xfrm>
            <a:off x="457200" y="-1"/>
            <a:ext cx="8229600" cy="1143002"/>
          </a:xfrm>
          <a:prstGeom prst="rect">
            <a:avLst/>
          </a:prstGeom>
        </p:spPr>
        <p:txBody>
          <a:bodyPr>
            <a:normAutofit fontScale="100000" lnSpcReduction="0"/>
          </a:bodyPr>
          <a:lstStyle/>
          <a:p>
            <a:pPr/>
            <a:r>
              <a:rPr b="1"/>
              <a:t>Avoid </a:t>
            </a:r>
            <a:r>
              <a:rPr b="1" i="1"/>
              <a:t>Obsolete Comment</a:t>
            </a:r>
          </a:p>
        </p:txBody>
      </p:sp>
      <p:sp>
        <p:nvSpPr>
          <p:cNvPr id="488" name="It is best not to write a comment that will become obsolete."/>
          <p:cNvSpPr txBox="1"/>
          <p:nvPr/>
        </p:nvSpPr>
        <p:spPr>
          <a:xfrm>
            <a:off x="609600" y="5486400"/>
            <a:ext cx="8229600" cy="35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It is best not to write a comment that will become obsolete.</a:t>
            </a:r>
          </a:p>
        </p:txBody>
      </p:sp>
      <p:sp>
        <p:nvSpPr>
          <p:cNvPr id="489" name="They become floating islands of irrelevance and misdirection in the code."/>
          <p:cNvSpPr txBox="1"/>
          <p:nvPr/>
        </p:nvSpPr>
        <p:spPr>
          <a:xfrm>
            <a:off x="533400" y="5867400"/>
            <a:ext cx="8229600" cy="408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They become floating islands of irrelevance and misdirection in the code.</a:t>
            </a:r>
          </a:p>
        </p:txBody>
      </p:sp>
      <p:pic>
        <p:nvPicPr>
          <p:cNvPr id="490" name="image.jpg" descr="image.jpg"/>
          <p:cNvPicPr>
            <a:picLocks noChangeAspect="1"/>
          </p:cNvPicPr>
          <p:nvPr/>
        </p:nvPicPr>
        <p:blipFill>
          <a:blip r:embed="rId3">
            <a:extLst/>
          </a:blip>
          <a:stretch>
            <a:fillRect/>
          </a:stretch>
        </p:blipFill>
        <p:spPr>
          <a:xfrm>
            <a:off x="2190750" y="1928812"/>
            <a:ext cx="4762500" cy="300037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Dead Function"/>
          <p:cNvSpPr txBox="1"/>
          <p:nvPr>
            <p:ph type="title" idx="4294967295"/>
          </p:nvPr>
        </p:nvSpPr>
        <p:spPr>
          <a:xfrm>
            <a:off x="457200" y="-1"/>
            <a:ext cx="8229600" cy="1143002"/>
          </a:xfrm>
          <a:prstGeom prst="rect">
            <a:avLst/>
          </a:prstGeom>
        </p:spPr>
        <p:txBody>
          <a:bodyPr>
            <a:normAutofit fontScale="100000" lnSpcReduction="0"/>
          </a:bodyPr>
          <a:lstStyle>
            <a:lvl1pPr>
              <a:defRPr b="1" i="1"/>
            </a:lvl1pPr>
          </a:lstStyle>
          <a:p>
            <a:pPr>
              <a:defRPr b="0" i="0"/>
            </a:pPr>
            <a:r>
              <a:rPr b="1" i="1"/>
              <a:t>Dead Function</a:t>
            </a:r>
          </a:p>
        </p:txBody>
      </p:sp>
      <p:sp>
        <p:nvSpPr>
          <p:cNvPr id="495" name="Methods that are never called should be discarded."/>
          <p:cNvSpPr txBox="1"/>
          <p:nvPr/>
        </p:nvSpPr>
        <p:spPr>
          <a:xfrm>
            <a:off x="493712" y="6245225"/>
            <a:ext cx="8229601" cy="358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Methods that are never called should be discarded.</a:t>
            </a:r>
          </a:p>
        </p:txBody>
      </p:sp>
      <p:pic>
        <p:nvPicPr>
          <p:cNvPr id="496" name="http://www.deviantart.com/download/136001950/dead_wood_by_sparxphoto.jpg" descr="http://www.deviantart.com/download/136001950/dead_wood_by_sparxphoto.jpg"/>
          <p:cNvPicPr>
            <a:picLocks noChangeAspect="1"/>
          </p:cNvPicPr>
          <p:nvPr/>
        </p:nvPicPr>
        <p:blipFill>
          <a:blip r:embed="rId3">
            <a:extLst/>
          </a:blip>
          <a:stretch>
            <a:fillRect/>
          </a:stretch>
        </p:blipFill>
        <p:spPr>
          <a:xfrm>
            <a:off x="1970087" y="996950"/>
            <a:ext cx="5040313" cy="504031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9" name="Agenda"/>
          <p:cNvSpPr txBox="1"/>
          <p:nvPr>
            <p:ph type="title"/>
          </p:nvPr>
        </p:nvSpPr>
        <p:spPr>
          <a:prstGeom prst="rect">
            <a:avLst/>
          </a:prstGeom>
        </p:spPr>
        <p:txBody>
          <a:bodyPr/>
          <a:lstStyle/>
          <a:p>
            <a:pPr/>
            <a:r>
              <a:t>Agenda</a:t>
            </a:r>
          </a:p>
        </p:txBody>
      </p:sp>
      <p:sp>
        <p:nvSpPr>
          <p:cNvPr id="430" name="day 1…"/>
          <p:cNvSpPr txBox="1"/>
          <p:nvPr>
            <p:ph type="body" idx="1"/>
          </p:nvPr>
        </p:nvSpPr>
        <p:spPr>
          <a:prstGeom prst="rect">
            <a:avLst/>
          </a:prstGeom>
        </p:spPr>
        <p:txBody>
          <a:bodyPr/>
          <a:lstStyle/>
          <a:p>
            <a:pPr>
              <a:defRPr sz="2000"/>
            </a:pPr>
            <a:r>
              <a:t>day 1</a:t>
            </a:r>
          </a:p>
          <a:p>
            <a:pPr>
              <a:defRPr sz="2000"/>
            </a:pPr>
            <a:r>
              <a:t>clean comments</a:t>
            </a:r>
          </a:p>
          <a:p>
            <a:pPr>
              <a:defRPr sz="2000"/>
            </a:pPr>
            <a:r>
              <a:t>clean Functions</a:t>
            </a:r>
          </a:p>
          <a:p>
            <a:pPr>
              <a:defRPr sz="2000"/>
            </a:pPr>
            <a:r>
              <a:t>clean tests</a:t>
            </a:r>
          </a:p>
          <a:p>
            <a:pPr>
              <a:defRPr sz="2000"/>
            </a:pPr>
            <a:r>
              <a:t>clean class</a:t>
            </a:r>
          </a:p>
          <a:p>
            <a:pPr>
              <a:defRPr sz="2000"/>
            </a:pPr>
          </a:p>
          <a:p>
            <a:pPr>
              <a:defRPr sz="2000"/>
            </a:pPr>
            <a:r>
              <a:t>day 2</a:t>
            </a:r>
          </a:p>
          <a:p>
            <a:pPr>
              <a:defRPr sz="2000"/>
            </a:pPr>
            <a:r>
              <a:t>oo programming</a:t>
            </a:r>
          </a:p>
          <a:p>
            <a:pPr>
              <a:defRPr sz="2000"/>
            </a:pPr>
            <a:r>
              <a:t>functional programming</a:t>
            </a:r>
          </a:p>
          <a:p>
            <a:pPr>
              <a:defRPr sz="2000"/>
            </a:pPr>
            <a:r>
              <a:t>reactive programming</a:t>
            </a:r>
          </a:p>
          <a:p>
            <a:pPr>
              <a:defRPr sz="2000"/>
            </a:pPr>
            <a:r>
              <a:t>ddd</a:t>
            </a:r>
          </a:p>
          <a:p>
            <a:pPr>
              <a:defRPr sz="2000"/>
            </a:pPr>
            <a:r>
              <a:t>secure code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patientCount++; // add patient hospital visiting"/>
          <p:cNvSpPr/>
          <p:nvPr/>
        </p:nvSpPr>
        <p:spPr>
          <a:xfrm>
            <a:off x="120650" y="2667000"/>
            <a:ext cx="8915400" cy="10947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b="1" sz="1400">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patientCount++; // add patient hospital visiting</a:t>
            </a:r>
            <a:endParaRPr b="1">
              <a:solidFill>
                <a:schemeClr val="accent3">
                  <a:lumOff val="44000"/>
                </a:schemeClr>
              </a:solidFill>
              <a:latin typeface="Comic Sans MS"/>
              <a:ea typeface="Comic Sans MS"/>
              <a:cs typeface="Comic Sans MS"/>
              <a:sym typeface="Comic Sans MS"/>
            </a:endParaRPr>
          </a:p>
        </p:txBody>
      </p:sp>
      <p:pic>
        <p:nvPicPr>
          <p:cNvPr id="501"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00400" y="10668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A comment worth writing is worth writing well."/>
          <p:cNvSpPr txBox="1"/>
          <p:nvPr/>
        </p:nvSpPr>
        <p:spPr>
          <a:xfrm>
            <a:off x="762000" y="5948362"/>
            <a:ext cx="822960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A comment worth writing is worth writing well. </a:t>
            </a:r>
          </a:p>
        </p:txBody>
      </p:sp>
      <p:pic>
        <p:nvPicPr>
          <p:cNvPr id="504" name="http://www.emendediting.com/html/images/CourseLarge/GRAMMAR.JPG" descr="http://www.emendediting.com/html/images/CourseLarge/GRAMMAR.JPG"/>
          <p:cNvPicPr>
            <a:picLocks noChangeAspect="1"/>
          </p:cNvPicPr>
          <p:nvPr/>
        </p:nvPicPr>
        <p:blipFill>
          <a:blip r:embed="rId3">
            <a:extLst/>
          </a:blip>
          <a:stretch>
            <a:fillRect/>
          </a:stretch>
        </p:blipFill>
        <p:spPr>
          <a:xfrm>
            <a:off x="1790700" y="1489075"/>
            <a:ext cx="5715000" cy="444023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i++; // increment I"/>
          <p:cNvSpPr/>
          <p:nvPr/>
        </p:nvSpPr>
        <p:spPr>
          <a:xfrm>
            <a:off x="120650" y="2667000"/>
            <a:ext cx="8915400" cy="16662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300"/>
            </a:pPr>
            <a:endParaRPr b="1">
              <a:solidFill>
                <a:schemeClr val="accent3">
                  <a:lumOff val="44000"/>
                </a:schemeClr>
              </a:solidFill>
              <a:latin typeface="Comic Sans MS"/>
              <a:ea typeface="Comic Sans MS"/>
              <a:cs typeface="Comic Sans MS"/>
              <a:sym typeface="Comic Sans MS"/>
            </a:endParaRPr>
          </a:p>
          <a:p>
            <a:pPr>
              <a:defRPr sz="2300"/>
            </a:pPr>
            <a:r>
              <a:rPr b="1">
                <a:solidFill>
                  <a:schemeClr val="accent3">
                    <a:lumOff val="44000"/>
                  </a:schemeClr>
                </a:solidFill>
                <a:latin typeface="Comic Sans MS"/>
                <a:ea typeface="Comic Sans MS"/>
                <a:cs typeface="Comic Sans MS"/>
                <a:sym typeface="Comic Sans MS"/>
              </a:rPr>
              <a:t>	</a:t>
            </a:r>
            <a:r>
              <a:rPr b="1" sz="4300">
                <a:solidFill>
                  <a:schemeClr val="accent3">
                    <a:lumOff val="44000"/>
                  </a:schemeClr>
                </a:solidFill>
                <a:latin typeface="Comic Sans MS"/>
                <a:ea typeface="Comic Sans MS"/>
                <a:cs typeface="Comic Sans MS"/>
                <a:sym typeface="Comic Sans MS"/>
              </a:rPr>
              <a:t>i++; // increment I</a:t>
            </a:r>
            <a:endParaRPr b="1">
              <a:solidFill>
                <a:schemeClr val="accent3">
                  <a:lumOff val="44000"/>
                </a:schemeClr>
              </a:solidFill>
              <a:latin typeface="Comic Sans MS"/>
              <a:ea typeface="Comic Sans MS"/>
              <a:cs typeface="Comic Sans MS"/>
              <a:sym typeface="Comic Sans MS"/>
            </a:endParaRPr>
          </a:p>
        </p:txBody>
      </p:sp>
      <p:pic>
        <p:nvPicPr>
          <p:cNvPr id="509"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00400" y="10668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2" name="they compensate for our inability to express in code"/>
          <p:cNvSpPr txBox="1"/>
          <p:nvPr/>
        </p:nvSpPr>
        <p:spPr>
          <a:xfrm>
            <a:off x="80399" y="3713275"/>
            <a:ext cx="8983202"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192087" indent="-192087">
              <a:lnSpc>
                <a:spcPct val="104000"/>
              </a:lnSpc>
              <a:spcBef>
                <a:spcPts val="600"/>
              </a:spcBef>
              <a:buClr>
                <a:srgbClr val="7889FB"/>
              </a:buClr>
              <a:buFont typeface="Wingdings"/>
              <a:defRPr b="1" i="1" sz="2800"/>
            </a:lvl1pPr>
          </a:lstStyle>
          <a:p>
            <a:pPr>
              <a:defRPr b="0" i="0" sz="3200"/>
            </a:pPr>
            <a:r>
              <a:rPr b="1" i="1" sz="2800"/>
              <a:t>they compensate for our inability to express in code</a:t>
            </a:r>
          </a:p>
        </p:txBody>
      </p:sp>
      <p:sp>
        <p:nvSpPr>
          <p:cNvPr id="513" name="Comments are Failures"/>
          <p:cNvSpPr txBox="1"/>
          <p:nvPr>
            <p:ph type="title" idx="4294967295"/>
          </p:nvPr>
        </p:nvSpPr>
        <p:spPr>
          <a:xfrm>
            <a:off x="2012354" y="2758462"/>
            <a:ext cx="5119292" cy="838201"/>
          </a:xfrm>
          <a:prstGeom prst="rect">
            <a:avLst/>
          </a:prstGeom>
        </p:spPr>
        <p:txBody>
          <a:bodyPr lIns="0" tIns="0" rIns="0" bIns="0" anchor="b">
            <a:normAutofit fontScale="100000" lnSpcReduction="0"/>
          </a:bodyPr>
          <a:lstStyle>
            <a:lvl1pPr algn="l">
              <a:defRPr b="1" sz="3600">
                <a:solidFill>
                  <a:srgbClr val="7889FB"/>
                </a:solidFill>
              </a:defRPr>
            </a:lvl1pPr>
          </a:lstStyle>
          <a:p>
            <a:pPr/>
            <a:r>
              <a:t>Comments are Failures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
          <p:cNvSpPr/>
          <p:nvPr/>
        </p:nvSpPr>
        <p:spPr>
          <a:xfrm>
            <a:off x="114300" y="1689100"/>
            <a:ext cx="8915400" cy="46634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3000">
                <a:solidFill>
                  <a:schemeClr val="accent3">
                    <a:lumOff val="44000"/>
                  </a:schemeClr>
                </a:solidFill>
                <a:latin typeface="Arial"/>
                <a:ea typeface="Arial"/>
                <a:cs typeface="Arial"/>
                <a:sym typeface="Arial"/>
              </a:defRPr>
            </a:pPr>
            <a:r>
              <a:rPr>
                <a:latin typeface="Consolas"/>
                <a:ea typeface="Consolas"/>
                <a:cs typeface="Consolas"/>
                <a:sym typeface="Consolas"/>
              </a:rPr>
              <a:t>  </a:t>
            </a:r>
            <a:endParaRPr>
              <a:latin typeface="Consolas"/>
              <a:ea typeface="Consolas"/>
              <a:cs typeface="Consolas"/>
              <a:sym typeface="Consolas"/>
            </a:endParaRPr>
          </a:p>
          <a:p>
            <a:pPr>
              <a:defRPr sz="3000">
                <a:solidFill>
                  <a:schemeClr val="accent3">
                    <a:lumOff val="44000"/>
                  </a:schemeClr>
                </a:solidFill>
                <a:latin typeface="Arial"/>
                <a:ea typeface="Arial"/>
                <a:cs typeface="Arial"/>
                <a:sym typeface="Arial"/>
              </a:defRPr>
            </a:pPr>
            <a:r>
              <a:rPr>
                <a:latin typeface="Consolas"/>
                <a:ea typeface="Consolas"/>
                <a:cs typeface="Consolas"/>
                <a:sym typeface="Consolas"/>
              </a:rPr>
              <a:t>  /**</a:t>
            </a:r>
            <a:endParaRPr>
              <a:latin typeface="Consolas"/>
              <a:ea typeface="Consolas"/>
              <a:cs typeface="Consolas"/>
              <a:sym typeface="Consolas"/>
            </a:endParaRPr>
          </a:p>
          <a:p>
            <a:pPr>
              <a:defRPr sz="3000">
                <a:solidFill>
                  <a:schemeClr val="accent3">
                    <a:lumOff val="44000"/>
                  </a:schemeClr>
                </a:solidFill>
                <a:latin typeface="Arial"/>
                <a:ea typeface="Arial"/>
                <a:cs typeface="Arial"/>
                <a:sym typeface="Arial"/>
              </a:defRPr>
            </a:pPr>
            <a:r>
              <a:rPr>
                <a:latin typeface="Consolas"/>
                <a:ea typeface="Consolas"/>
                <a:cs typeface="Consolas"/>
                <a:sym typeface="Consolas"/>
              </a:rPr>
              <a:t>  * Returns the day of the month.</a:t>
            </a:r>
            <a:endParaRPr>
              <a:latin typeface="Consolas"/>
              <a:ea typeface="Consolas"/>
              <a:cs typeface="Consolas"/>
              <a:sym typeface="Consolas"/>
            </a:endParaRPr>
          </a:p>
          <a:p>
            <a:pPr>
              <a:defRPr sz="3000">
                <a:solidFill>
                  <a:schemeClr val="accent3">
                    <a:lumOff val="44000"/>
                  </a:schemeClr>
                </a:solidFill>
                <a:latin typeface="Arial"/>
                <a:ea typeface="Arial"/>
                <a:cs typeface="Arial"/>
                <a:sym typeface="Arial"/>
              </a:defRPr>
            </a:pPr>
            <a:r>
              <a:rPr>
                <a:latin typeface="Consolas"/>
                <a:ea typeface="Consolas"/>
                <a:cs typeface="Consolas"/>
                <a:sym typeface="Consolas"/>
              </a:rPr>
              <a:t>  *</a:t>
            </a:r>
            <a:endParaRPr>
              <a:latin typeface="Consolas"/>
              <a:ea typeface="Consolas"/>
              <a:cs typeface="Consolas"/>
              <a:sym typeface="Consolas"/>
            </a:endParaRPr>
          </a:p>
          <a:p>
            <a:pPr>
              <a:defRPr sz="3000">
                <a:solidFill>
                  <a:schemeClr val="accent3">
                    <a:lumOff val="44000"/>
                  </a:schemeClr>
                </a:solidFill>
                <a:latin typeface="Arial"/>
                <a:ea typeface="Arial"/>
                <a:cs typeface="Arial"/>
                <a:sym typeface="Arial"/>
              </a:defRPr>
            </a:pPr>
            <a:r>
              <a:rPr>
                <a:latin typeface="Consolas"/>
                <a:ea typeface="Consolas"/>
                <a:cs typeface="Consolas"/>
                <a:sym typeface="Consolas"/>
              </a:rPr>
              <a:t>  * </a:t>
            </a:r>
            <a:r>
              <a:rPr b="1">
                <a:latin typeface="Consolas"/>
                <a:ea typeface="Consolas"/>
                <a:cs typeface="Consolas"/>
                <a:sym typeface="Consolas"/>
              </a:rPr>
              <a:t>@return </a:t>
            </a:r>
            <a:r>
              <a:rPr>
                <a:latin typeface="Consolas"/>
                <a:ea typeface="Consolas"/>
                <a:cs typeface="Consolas"/>
                <a:sym typeface="Consolas"/>
              </a:rPr>
              <a:t>the day of the month.</a:t>
            </a:r>
            <a:endParaRPr>
              <a:latin typeface="Consolas"/>
              <a:ea typeface="Consolas"/>
              <a:cs typeface="Consolas"/>
              <a:sym typeface="Consolas"/>
            </a:endParaRPr>
          </a:p>
          <a:p>
            <a:pPr>
              <a:defRPr sz="3000">
                <a:solidFill>
                  <a:schemeClr val="accent3">
                    <a:lumOff val="44000"/>
                  </a:schemeClr>
                </a:solidFill>
                <a:latin typeface="Arial"/>
                <a:ea typeface="Arial"/>
                <a:cs typeface="Arial"/>
                <a:sym typeface="Arial"/>
              </a:defRPr>
            </a:pPr>
            <a:r>
              <a:rPr>
                <a:latin typeface="Consolas"/>
                <a:ea typeface="Consolas"/>
                <a:cs typeface="Consolas"/>
                <a:sym typeface="Consolas"/>
              </a:rPr>
              <a:t>  */</a:t>
            </a:r>
            <a:endParaRPr>
              <a:latin typeface="Consolas"/>
              <a:ea typeface="Consolas"/>
              <a:cs typeface="Consolas"/>
              <a:sym typeface="Consolas"/>
            </a:endParaRPr>
          </a:p>
          <a:p>
            <a:pPr>
              <a:defRPr sz="3000">
                <a:solidFill>
                  <a:schemeClr val="accent3">
                    <a:lumOff val="44000"/>
                  </a:schemeClr>
                </a:solidFill>
                <a:latin typeface="Arial"/>
                <a:ea typeface="Arial"/>
                <a:cs typeface="Arial"/>
                <a:sym typeface="Arial"/>
              </a:defRPr>
            </a:pPr>
            <a:r>
              <a:rPr b="1">
                <a:latin typeface="Consolas"/>
                <a:ea typeface="Consolas"/>
                <a:cs typeface="Consolas"/>
                <a:sym typeface="Consolas"/>
              </a:rPr>
              <a:t>  public int </a:t>
            </a:r>
            <a:r>
              <a:rPr>
                <a:latin typeface="Consolas"/>
                <a:ea typeface="Consolas"/>
                <a:cs typeface="Consolas"/>
                <a:sym typeface="Consolas"/>
              </a:rPr>
              <a:t>getDayOfMonth() {</a:t>
            </a:r>
            <a:endParaRPr>
              <a:latin typeface="Consolas"/>
              <a:ea typeface="Consolas"/>
              <a:cs typeface="Consolas"/>
              <a:sym typeface="Consolas"/>
            </a:endParaRPr>
          </a:p>
          <a:p>
            <a:pPr>
              <a:defRPr sz="3000">
                <a:solidFill>
                  <a:schemeClr val="accent3">
                    <a:lumOff val="44000"/>
                  </a:schemeClr>
                </a:solidFill>
                <a:latin typeface="Arial"/>
                <a:ea typeface="Arial"/>
                <a:cs typeface="Arial"/>
                <a:sym typeface="Arial"/>
              </a:defRPr>
            </a:pPr>
            <a:r>
              <a:rPr b="1">
                <a:latin typeface="Consolas"/>
                <a:ea typeface="Consolas"/>
                <a:cs typeface="Consolas"/>
                <a:sym typeface="Consolas"/>
              </a:rPr>
              <a:t>    return </a:t>
            </a:r>
            <a:r>
              <a:rPr>
                <a:latin typeface="Consolas"/>
                <a:ea typeface="Consolas"/>
                <a:cs typeface="Consolas"/>
                <a:sym typeface="Consolas"/>
              </a:rPr>
              <a:t>dayOfMonth; </a:t>
            </a:r>
            <a:endParaRPr>
              <a:latin typeface="Consolas"/>
              <a:ea typeface="Consolas"/>
              <a:cs typeface="Consolas"/>
              <a:sym typeface="Consolas"/>
            </a:endParaRPr>
          </a:p>
          <a:p>
            <a:pPr>
              <a:defRPr sz="3000">
                <a:solidFill>
                  <a:schemeClr val="accent3">
                    <a:lumOff val="44000"/>
                  </a:schemeClr>
                </a:solidFill>
                <a:latin typeface="Arial"/>
                <a:ea typeface="Arial"/>
                <a:cs typeface="Arial"/>
                <a:sym typeface="Arial"/>
              </a:defRPr>
            </a:pPr>
            <a:r>
              <a:rPr>
                <a:latin typeface="Consolas"/>
                <a:ea typeface="Consolas"/>
                <a:cs typeface="Consolas"/>
                <a:sym typeface="Consolas"/>
              </a:rPr>
              <a:t>  }</a:t>
            </a:r>
            <a:endParaRPr>
              <a:latin typeface="Consolas"/>
              <a:ea typeface="Consolas"/>
              <a:cs typeface="Consolas"/>
              <a:sym typeface="Consolas"/>
            </a:endParaRPr>
          </a:p>
        </p:txBody>
      </p:sp>
      <p:pic>
        <p:nvPicPr>
          <p:cNvPr id="516"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2768600" y="762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8" name="http://seoyourblog.com/wp-content/uploads/2009/12/comments.jpg" descr="http://seoyourblog.com/wp-content/uploads/2009/12/comments.jpg"/>
          <p:cNvPicPr>
            <a:picLocks noChangeAspect="1"/>
          </p:cNvPicPr>
          <p:nvPr/>
        </p:nvPicPr>
        <p:blipFill>
          <a:blip r:embed="rId2">
            <a:extLst/>
          </a:blip>
          <a:stretch>
            <a:fillRect/>
          </a:stretch>
        </p:blipFill>
        <p:spPr>
          <a:xfrm>
            <a:off x="2667000" y="1447800"/>
            <a:ext cx="3581400" cy="3732213"/>
          </a:xfrm>
          <a:prstGeom prst="rect">
            <a:avLst/>
          </a:prstGeom>
          <a:ln w="12700">
            <a:miter lim="400000"/>
          </a:ln>
        </p:spPr>
      </p:pic>
      <p:sp>
        <p:nvSpPr>
          <p:cNvPr id="519" name="Comments should say things that the code cannot say for itself."/>
          <p:cNvSpPr txBox="1"/>
          <p:nvPr/>
        </p:nvSpPr>
        <p:spPr>
          <a:xfrm>
            <a:off x="533400" y="5867400"/>
            <a:ext cx="8229600" cy="408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Comments should say things that the code cannot say for itself.</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Add Books associated with the Category…"/>
          <p:cNvSpPr/>
          <p:nvPr/>
        </p:nvSpPr>
        <p:spPr>
          <a:xfrm>
            <a:off x="120650" y="2667000"/>
            <a:ext cx="8915400" cy="27330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a:solidFill>
                  <a:schemeClr val="accent3">
                    <a:lumOff val="44000"/>
                  </a:schemeClr>
                </a:solidFill>
              </a:rPr>
              <a:t>//Add Books associated with the Category</a:t>
            </a:r>
            <a:br>
              <a:rPr>
                <a:solidFill>
                  <a:schemeClr val="accent3">
                    <a:lumOff val="44000"/>
                  </a:schemeClr>
                </a:solidFill>
              </a:rPr>
            </a:br>
            <a:endParaRPr>
              <a:solidFill>
                <a:schemeClr val="accent3">
                  <a:lumOff val="44000"/>
                </a:schemeClr>
              </a:solidFill>
            </a:endParaRPr>
          </a:p>
          <a:p>
            <a:pPr>
              <a:defRPr sz="2200"/>
            </a:pPr>
            <a:r>
              <a:rPr>
                <a:solidFill>
                  <a:schemeClr val="accent3">
                    <a:lumOff val="44000"/>
                  </a:schemeClr>
                </a:solidFill>
              </a:rPr>
              <a:t>public void add(Category category) </a:t>
            </a:r>
            <a:endParaRPr>
              <a:solidFill>
                <a:schemeClr val="accent3">
                  <a:lumOff val="44000"/>
                </a:schemeClr>
              </a:solidFill>
            </a:endParaRPr>
          </a:p>
          <a:p>
            <a:pPr>
              <a:defRPr sz="2200"/>
            </a:pPr>
            <a:r>
              <a:rPr>
                <a:solidFill>
                  <a:schemeClr val="accent3">
                    <a:lumOff val="44000"/>
                  </a:schemeClr>
                </a:solidFill>
              </a:rPr>
              <a:t>{</a:t>
            </a:r>
            <a:br>
              <a:rPr>
                <a:solidFill>
                  <a:schemeClr val="accent3">
                    <a:lumOff val="44000"/>
                  </a:schemeClr>
                </a:solidFill>
              </a:rPr>
            </a:br>
            <a:r>
              <a:rPr>
                <a:solidFill>
                  <a:schemeClr val="accent3">
                    <a:lumOff val="44000"/>
                  </a:schemeClr>
                </a:solidFill>
              </a:rPr>
              <a:t>  	bookMap.put(category.getCategoryId(), </a:t>
            </a:r>
            <a:endParaRPr>
              <a:solidFill>
                <a:schemeClr val="accent3">
                  <a:lumOff val="44000"/>
                </a:schemeClr>
              </a:solidFill>
            </a:endParaRPr>
          </a:p>
          <a:p>
            <a:pPr>
              <a:defRPr sz="2200"/>
            </a:pPr>
            <a:r>
              <a:rPr>
                <a:solidFill>
                  <a:schemeClr val="accent3">
                    <a:lumOff val="44000"/>
                  </a:schemeClr>
                </a:solidFill>
              </a:rPr>
              <a:t>			category.getBooks());</a:t>
            </a:r>
            <a:br>
              <a:rPr>
                <a:solidFill>
                  <a:schemeClr val="accent3">
                    <a:lumOff val="44000"/>
                  </a:schemeClr>
                </a:solidFill>
              </a:rPr>
            </a:br>
            <a:r>
              <a:rPr>
                <a:solidFill>
                  <a:schemeClr val="accent3">
                    <a:lumOff val="44000"/>
                  </a:schemeClr>
                </a:solidFill>
              </a:rPr>
              <a:t>}</a:t>
            </a:r>
            <a:endParaRPr>
              <a:solidFill>
                <a:schemeClr val="accent3">
                  <a:lumOff val="44000"/>
                </a:schemeClr>
              </a:solidFill>
            </a:endParaRPr>
          </a:p>
        </p:txBody>
      </p:sp>
      <p:pic>
        <p:nvPicPr>
          <p:cNvPr id="522"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00400" y="10668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public void addBooksFromCategory(Category category)…"/>
          <p:cNvSpPr/>
          <p:nvPr/>
        </p:nvSpPr>
        <p:spPr>
          <a:xfrm>
            <a:off x="120650" y="2667000"/>
            <a:ext cx="8915400" cy="14122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a:solidFill>
                  <a:schemeClr val="accent3">
                    <a:lumOff val="44000"/>
                  </a:schemeClr>
                </a:solidFill>
              </a:rPr>
              <a:t>public void addBooksFromCategory(Category category)</a:t>
            </a:r>
            <a:endParaRPr>
              <a:solidFill>
                <a:schemeClr val="accent3">
                  <a:lumOff val="44000"/>
                </a:schemeClr>
              </a:solidFill>
            </a:endParaRPr>
          </a:p>
          <a:p>
            <a:pPr>
              <a:defRPr sz="2200"/>
            </a:pPr>
            <a:r>
              <a:rPr>
                <a:solidFill>
                  <a:schemeClr val="accent3">
                    <a:lumOff val="44000"/>
                  </a:schemeClr>
                </a:solidFill>
              </a:rPr>
              <a:t>{</a:t>
            </a:r>
            <a:br>
              <a:rPr>
                <a:solidFill>
                  <a:schemeClr val="accent3">
                    <a:lumOff val="44000"/>
                  </a:schemeClr>
                </a:solidFill>
              </a:rPr>
            </a:br>
            <a:r>
              <a:rPr>
                <a:solidFill>
                  <a:schemeClr val="accent3">
                    <a:lumOff val="44000"/>
                  </a:schemeClr>
                </a:solidFill>
              </a:rPr>
              <a:t>  bookMap.put(category.getCategoryId(), category.getBooks());</a:t>
            </a:r>
            <a:br>
              <a:rPr>
                <a:solidFill>
                  <a:schemeClr val="accent3">
                    <a:lumOff val="44000"/>
                  </a:schemeClr>
                </a:solidFill>
              </a:rPr>
            </a:br>
            <a:r>
              <a:rPr>
                <a:solidFill>
                  <a:schemeClr val="accent3">
                    <a:lumOff val="44000"/>
                  </a:schemeClr>
                </a:solidFill>
              </a:rPr>
              <a:t>}</a:t>
            </a:r>
          </a:p>
        </p:txBody>
      </p:sp>
      <p:sp>
        <p:nvSpPr>
          <p:cNvPr id="525" name="Explain Yourself in Code"/>
          <p:cNvSpPr txBox="1"/>
          <p:nvPr>
            <p:ph type="title" idx="4294967295"/>
          </p:nvPr>
        </p:nvSpPr>
        <p:spPr>
          <a:xfrm>
            <a:off x="457200" y="-1"/>
            <a:ext cx="8229600" cy="1143002"/>
          </a:xfrm>
          <a:prstGeom prst="rect">
            <a:avLst/>
          </a:prstGeom>
        </p:spPr>
        <p:txBody>
          <a:bodyPr>
            <a:normAutofit fontScale="100000" lnSpcReduction="0"/>
          </a:bodyPr>
          <a:lstStyle>
            <a:lvl1pPr>
              <a:defRPr b="1"/>
            </a:lvl1pPr>
          </a:lstStyle>
          <a:p>
            <a:pPr>
              <a:defRPr b="0"/>
            </a:pPr>
            <a:r>
              <a:rPr b="1"/>
              <a:t>Explain Yourself in Code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7" name="// Check to see if the employee is eligible for full benefits…"/>
          <p:cNvSpPr/>
          <p:nvPr/>
        </p:nvSpPr>
        <p:spPr>
          <a:xfrm>
            <a:off x="120650" y="2667000"/>
            <a:ext cx="8915400" cy="15138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a:solidFill>
                  <a:schemeClr val="accent3">
                    <a:lumOff val="44000"/>
                  </a:schemeClr>
                </a:solidFill>
              </a:rPr>
              <a:t>// Check to see if the employee is eligible for full benefits</a:t>
            </a:r>
            <a:endParaRPr>
              <a:solidFill>
                <a:schemeClr val="accent3">
                  <a:lumOff val="44000"/>
                </a:schemeClr>
              </a:solidFill>
            </a:endParaRPr>
          </a:p>
          <a:p>
            <a:pPr>
              <a:defRPr sz="2200"/>
            </a:pPr>
            <a:r>
              <a:rPr>
                <a:solidFill>
                  <a:schemeClr val="accent3">
                    <a:lumOff val="44000"/>
                  </a:schemeClr>
                </a:solidFill>
              </a:rPr>
              <a:t>if ((employee.flags &amp;&amp; HOURLY_FLAG) &amp;&amp; (employee.age &gt; 65))</a:t>
            </a:r>
            <a:endParaRPr>
              <a:solidFill>
                <a:schemeClr val="accent3">
                  <a:lumOff val="44000"/>
                </a:schemeClr>
              </a:solidFill>
            </a:endParaRPr>
          </a:p>
          <a:p>
            <a:pPr>
              <a:defRPr sz="2200"/>
            </a:pPr>
            <a:endParaRPr b="1">
              <a:solidFill>
                <a:schemeClr val="accent3">
                  <a:lumOff val="44000"/>
                </a:schemeClr>
              </a:solidFill>
              <a:latin typeface="Comic Sans MS"/>
              <a:ea typeface="Comic Sans MS"/>
              <a:cs typeface="Comic Sans MS"/>
              <a:sym typeface="Comic Sans MS"/>
            </a:endParaRPr>
          </a:p>
        </p:txBody>
      </p:sp>
      <p:pic>
        <p:nvPicPr>
          <p:cNvPr id="528"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429000" y="10668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 name="if (employee.isEligibleForFullBenefits())"/>
          <p:cNvSpPr/>
          <p:nvPr/>
        </p:nvSpPr>
        <p:spPr>
          <a:xfrm>
            <a:off x="120650" y="2667000"/>
            <a:ext cx="8915400" cy="8026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3">
                    <a:lumOff val="44000"/>
                  </a:schemeClr>
                </a:solidFill>
              </a:defRPr>
            </a:lvl1pPr>
          </a:lstStyle>
          <a:p>
            <a:pPr>
              <a:defRPr>
                <a:solidFill>
                  <a:srgbClr val="000000"/>
                </a:solidFill>
              </a:defRPr>
            </a:pPr>
            <a:r>
              <a:rPr>
                <a:solidFill>
                  <a:schemeClr val="accent3">
                    <a:lumOff val="44000"/>
                  </a:schemeClr>
                </a:solidFill>
              </a:rPr>
              <a:t>if (employee.isEligibleForFullBenefits())</a:t>
            </a:r>
            <a:endParaRPr>
              <a:solidFill>
                <a:schemeClr val="accent3">
                  <a:lumOff val="44000"/>
                </a:schemeClr>
              </a:solidFill>
            </a:endParaRPr>
          </a:p>
        </p:txBody>
      </p:sp>
      <p:sp>
        <p:nvSpPr>
          <p:cNvPr id="531" name="Explain Yourself in Code"/>
          <p:cNvSpPr txBox="1"/>
          <p:nvPr>
            <p:ph type="title" idx="4294967295"/>
          </p:nvPr>
        </p:nvSpPr>
        <p:spPr>
          <a:xfrm>
            <a:off x="457200" y="-1"/>
            <a:ext cx="8229600" cy="1143002"/>
          </a:xfrm>
          <a:prstGeom prst="rect">
            <a:avLst/>
          </a:prstGeom>
        </p:spPr>
        <p:txBody>
          <a:bodyPr>
            <a:normAutofit fontScale="100000" lnSpcReduction="0"/>
          </a:bodyPr>
          <a:lstStyle>
            <a:lvl1pPr>
              <a:defRPr b="1"/>
            </a:lvl1pPr>
          </a:lstStyle>
          <a:p>
            <a:pPr>
              <a:defRPr b="0"/>
            </a:pPr>
            <a:r>
              <a:rPr b="1"/>
              <a:t>Explain Yourself in Code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3" name="Clean Code…"/>
          <p:cNvSpPr txBox="1"/>
          <p:nvPr>
            <p:ph type="body" idx="1"/>
          </p:nvPr>
        </p:nvSpPr>
        <p:spPr>
          <a:xfrm>
            <a:off x="369786" y="177741"/>
            <a:ext cx="8404428" cy="6362050"/>
          </a:xfrm>
          <a:prstGeom prst="rect">
            <a:avLst/>
          </a:prstGeom>
        </p:spPr>
        <p:txBody>
          <a:bodyPr/>
          <a:lstStyle/>
          <a:p>
            <a:pPr marL="342899" indent="-342899">
              <a:defRPr sz="2700"/>
            </a:pPr>
            <a:r>
              <a:t>Clean Code</a:t>
            </a:r>
          </a:p>
          <a:p>
            <a:pPr marL="342899" indent="-342899">
              <a:defRPr sz="2700"/>
            </a:pPr>
            <a:r>
              <a:t>Implementation Patterns</a:t>
            </a:r>
          </a:p>
          <a:p>
            <a:pPr marL="342899" indent="-342899">
              <a:defRPr sz="2700"/>
            </a:pPr>
            <a:r>
              <a:t>Refactoring</a:t>
            </a:r>
          </a:p>
          <a:p>
            <a:pPr marL="342899" indent="-342899">
              <a:defRPr sz="2700"/>
            </a:pPr>
            <a:r>
              <a:t>Refactoring to Patterns</a:t>
            </a:r>
          </a:p>
          <a:p>
            <a:pPr marL="342899" indent="-342899">
              <a:defRPr sz="2700"/>
            </a:pPr>
            <a:r>
              <a:t>Beautiful Code</a:t>
            </a:r>
          </a:p>
          <a:p>
            <a:pPr marL="342899" indent="-342899">
              <a:defRPr sz="2700"/>
            </a:pPr>
            <a:r>
              <a:t>Xunit Patterns</a:t>
            </a:r>
          </a:p>
          <a:p>
            <a:pPr marL="342899" indent="-342899">
              <a:defRPr sz="2700"/>
            </a:pPr>
            <a:r>
              <a:t>97 things very programmer should know</a:t>
            </a:r>
          </a:p>
          <a:p>
            <a:pPr marL="342899" indent="-342899">
              <a:defRPr sz="2700"/>
            </a:pPr>
            <a:r>
              <a:t>Solid Code</a:t>
            </a:r>
          </a:p>
          <a:p>
            <a:pPr marL="342899" indent="-342899">
              <a:defRPr sz="2700"/>
            </a:pPr>
            <a:r>
              <a:t>50 rules for High Scalability</a:t>
            </a:r>
          </a:p>
          <a:p>
            <a:pPr marL="342899" indent="-342899">
              <a:defRPr sz="2700"/>
            </a:pPr>
            <a:r>
              <a:t>Inside C++ object model</a:t>
            </a:r>
          </a:p>
          <a:p>
            <a:pPr marL="342899" indent="-342899">
              <a:defRPr sz="2700"/>
            </a:pPr>
            <a:r>
              <a:t>Modern C++ design</a:t>
            </a:r>
          </a:p>
          <a:p>
            <a:pPr marL="342899" indent="-342899">
              <a:defRPr sz="2700"/>
            </a:pPr>
            <a:r>
              <a:t>inside JVM</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double getExpenseLimit() {…"/>
          <p:cNvSpPr/>
          <p:nvPr/>
        </p:nvSpPr>
        <p:spPr>
          <a:xfrm>
            <a:off x="120650" y="2667000"/>
            <a:ext cx="8915400" cy="21488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400"/>
              </a:spcBef>
              <a:defRPr sz="3200"/>
            </a:pPr>
            <a:r>
              <a:rPr sz="2000">
                <a:solidFill>
                  <a:schemeClr val="accent3">
                    <a:lumOff val="44000"/>
                  </a:schemeClr>
                </a:solidFill>
              </a:rPr>
              <a:t>double getExpenseLimit() {</a:t>
            </a:r>
          </a:p>
          <a:p>
            <a:pPr>
              <a:spcBef>
                <a:spcPts val="400"/>
              </a:spcBef>
              <a:defRPr sz="3200"/>
            </a:pPr>
            <a:r>
              <a:rPr sz="2000">
                <a:solidFill>
                  <a:schemeClr val="accent3">
                    <a:lumOff val="44000"/>
                  </a:schemeClr>
                </a:solidFill>
              </a:rPr>
              <a:t>  // should have either expense limit or a primary project</a:t>
            </a:r>
          </a:p>
          <a:p>
            <a:pPr>
              <a:spcBef>
                <a:spcPts val="400"/>
              </a:spcBef>
              <a:defRPr sz="3200"/>
            </a:pPr>
            <a:r>
              <a:rPr sz="2000">
                <a:solidFill>
                  <a:schemeClr val="accent3">
                    <a:lumOff val="44000"/>
                  </a:schemeClr>
                </a:solidFill>
              </a:rPr>
              <a:t>  return (_expenseLimit != NULL_EXPENSE) ?</a:t>
            </a:r>
          </a:p>
          <a:p>
            <a:pPr>
              <a:spcBef>
                <a:spcPts val="400"/>
              </a:spcBef>
              <a:defRPr sz="3200"/>
            </a:pPr>
            <a:r>
              <a:rPr sz="2000">
                <a:solidFill>
                  <a:schemeClr val="accent3">
                    <a:lumOff val="44000"/>
                  </a:schemeClr>
                </a:solidFill>
              </a:rPr>
              <a:t>    _expenseLimit:</a:t>
            </a:r>
          </a:p>
          <a:p>
            <a:pPr>
              <a:spcBef>
                <a:spcPts val="400"/>
              </a:spcBef>
              <a:defRPr sz="3200"/>
            </a:pPr>
            <a:r>
              <a:rPr sz="2000">
                <a:solidFill>
                  <a:schemeClr val="accent3">
                    <a:lumOff val="44000"/>
                  </a:schemeClr>
                </a:solidFill>
              </a:rPr>
              <a:t>    _primaryProject.getMemberExpenseLimit();</a:t>
            </a:r>
          </a:p>
          <a:p>
            <a:pPr>
              <a:spcBef>
                <a:spcPts val="400"/>
              </a:spcBef>
              <a:defRPr sz="3200"/>
            </a:pPr>
            <a:r>
              <a:rPr sz="2000">
                <a:solidFill>
                  <a:schemeClr val="accent3">
                    <a:lumOff val="44000"/>
                  </a:schemeClr>
                </a:solidFill>
              </a:rPr>
              <a:t>}</a:t>
            </a:r>
          </a:p>
        </p:txBody>
      </p:sp>
      <p:pic>
        <p:nvPicPr>
          <p:cNvPr id="534"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429000" y="10668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6" name="Introduce Assertion"/>
          <p:cNvSpPr txBox="1"/>
          <p:nvPr>
            <p:ph type="title"/>
          </p:nvPr>
        </p:nvSpPr>
        <p:spPr>
          <a:xfrm>
            <a:off x="0" y="27709"/>
            <a:ext cx="9144000" cy="1143001"/>
          </a:xfrm>
          <a:prstGeom prst="rect">
            <a:avLst/>
          </a:prstGeom>
        </p:spPr>
        <p:txBody>
          <a:bodyPr/>
          <a:lstStyle>
            <a:lvl1pPr>
              <a:defRPr b="1"/>
            </a:lvl1pPr>
          </a:lstStyle>
          <a:p>
            <a:pPr>
              <a:defRPr b="0"/>
            </a:pPr>
            <a:r>
              <a:rPr b="1"/>
              <a:t>Introduce Assertion</a:t>
            </a:r>
          </a:p>
        </p:txBody>
      </p:sp>
      <p:sp>
        <p:nvSpPr>
          <p:cNvPr id="537" name="double getExpenseLimit() {…"/>
          <p:cNvSpPr/>
          <p:nvPr/>
        </p:nvSpPr>
        <p:spPr>
          <a:xfrm>
            <a:off x="304800" y="1866900"/>
            <a:ext cx="8534400" cy="24409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400"/>
              </a:spcBef>
              <a:defRPr sz="3200"/>
            </a:pPr>
            <a:r>
              <a:rPr sz="2000">
                <a:solidFill>
                  <a:schemeClr val="accent3">
                    <a:lumOff val="44000"/>
                  </a:schemeClr>
                </a:solidFill>
              </a:rPr>
              <a:t>double getExpenseLimit() {</a:t>
            </a:r>
          </a:p>
          <a:p>
            <a:pPr>
              <a:spcBef>
                <a:spcPts val="400"/>
              </a:spcBef>
              <a:defRPr sz="3200"/>
            </a:pPr>
            <a:r>
              <a:rPr sz="2000">
                <a:solidFill>
                  <a:schemeClr val="accent3">
                    <a:lumOff val="44000"/>
                  </a:schemeClr>
                </a:solidFill>
              </a:rPr>
              <a:t>  Assert.isTrue (_expenseLimit != NULL_EXPENSE || _primaryProject != null);</a:t>
            </a:r>
          </a:p>
          <a:p>
            <a:pPr>
              <a:spcBef>
                <a:spcPts val="400"/>
              </a:spcBef>
              <a:defRPr sz="3200"/>
            </a:pPr>
            <a:r>
              <a:rPr sz="2000">
                <a:solidFill>
                  <a:schemeClr val="accent3">
                    <a:lumOff val="44000"/>
                  </a:schemeClr>
                </a:solidFill>
              </a:rPr>
              <a:t>  return (_expenseLimit != NULL_EXPENSE) ?</a:t>
            </a:r>
          </a:p>
          <a:p>
            <a:pPr>
              <a:spcBef>
                <a:spcPts val="400"/>
              </a:spcBef>
              <a:defRPr sz="3200"/>
            </a:pPr>
            <a:r>
              <a:rPr sz="2000">
                <a:solidFill>
                  <a:schemeClr val="accent3">
                    <a:lumOff val="44000"/>
                  </a:schemeClr>
                </a:solidFill>
              </a:rPr>
              <a:t>    _expenseLimit:</a:t>
            </a:r>
          </a:p>
          <a:p>
            <a:pPr>
              <a:spcBef>
                <a:spcPts val="400"/>
              </a:spcBef>
              <a:defRPr sz="3200"/>
            </a:pPr>
            <a:r>
              <a:rPr sz="2000">
                <a:solidFill>
                  <a:schemeClr val="accent3">
                    <a:lumOff val="44000"/>
                  </a:schemeClr>
                </a:solidFill>
              </a:rPr>
              <a:t>    _primaryProject.getMemberExpenseLimit();</a:t>
            </a:r>
          </a:p>
          <a:p>
            <a:pPr>
              <a:spcBef>
                <a:spcPts val="400"/>
              </a:spcBef>
              <a:defRPr sz="3200"/>
            </a:pPr>
            <a:r>
              <a:rPr sz="2000">
                <a:solidFill>
                  <a:schemeClr val="accent3">
                    <a:lumOff val="44000"/>
                  </a:schemeClr>
                </a:solidFill>
              </a:rPr>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2" name="Error"/>
          <p:cNvSpPr txBox="1"/>
          <p:nvPr>
            <p:ph type="title" idx="4294967295"/>
          </p:nvPr>
        </p:nvSpPr>
        <p:spPr>
          <a:xfrm>
            <a:off x="457200" y="2374900"/>
            <a:ext cx="8229600" cy="1143001"/>
          </a:xfrm>
          <a:prstGeom prst="rect">
            <a:avLst/>
          </a:prstGeom>
        </p:spPr>
        <p:txBody>
          <a:bodyPr>
            <a:normAutofit fontScale="100000" lnSpcReduction="0"/>
          </a:bodyPr>
          <a:lstStyle>
            <a:lvl1pPr>
              <a:defRPr b="1"/>
            </a:lvl1pPr>
          </a:lstStyle>
          <a:p>
            <a:pPr>
              <a:defRPr b="0"/>
            </a:pPr>
            <a:r>
              <a:rPr b="1"/>
              <a:t>Error</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public class DeviceController {…"/>
          <p:cNvSpPr/>
          <p:nvPr/>
        </p:nvSpPr>
        <p:spPr>
          <a:xfrm>
            <a:off x="119062" y="1566862"/>
            <a:ext cx="8915401" cy="58826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public class DeviceController {</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public void sendShutDown() {</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DeviceHandle handle = getHandle(DEV1);</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 Check the state of the device</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if (handle != DeviceHandle.INVALID) {</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 Save the device status to the record field</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retrieveDeviceRecord(handle);</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 If not suspended, shut down</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if (record.getStatus() != DEVICE_SUSPENDED) {</a:t>
            </a:r>
            <a:endParaRPr b="1" sz="1400">
              <a:solidFill>
                <a:schemeClr val="accent3">
                  <a:lumOff val="44000"/>
                </a:schemeClr>
              </a:solidFill>
              <a:latin typeface="Comic Sans MS"/>
              <a:ea typeface="Comic Sans MS"/>
              <a:cs typeface="Comic Sans MS"/>
              <a:sym typeface="Comic Sans MS"/>
            </a:endParaRPr>
          </a:p>
          <a:p>
            <a:pPr lvl="4"/>
            <a:r>
              <a:rPr b="1" sz="1400">
                <a:solidFill>
                  <a:schemeClr val="accent3">
                    <a:lumOff val="44000"/>
                  </a:schemeClr>
                </a:solidFill>
                <a:latin typeface="Comic Sans MS"/>
                <a:ea typeface="Comic Sans MS"/>
                <a:cs typeface="Comic Sans MS"/>
                <a:sym typeface="Comic Sans MS"/>
              </a:rPr>
              <a:t>pauseDevice(handle);</a:t>
            </a:r>
            <a:endParaRPr b="1" sz="1400">
              <a:solidFill>
                <a:schemeClr val="accent3">
                  <a:lumOff val="44000"/>
                </a:schemeClr>
              </a:solidFill>
              <a:latin typeface="Comic Sans MS"/>
              <a:ea typeface="Comic Sans MS"/>
              <a:cs typeface="Comic Sans MS"/>
              <a:sym typeface="Comic Sans MS"/>
            </a:endParaRPr>
          </a:p>
          <a:p>
            <a:pPr lvl="4"/>
            <a:r>
              <a:rPr b="1" sz="1400">
                <a:solidFill>
                  <a:schemeClr val="accent3">
                    <a:lumOff val="44000"/>
                  </a:schemeClr>
                </a:solidFill>
                <a:latin typeface="Comic Sans MS"/>
                <a:ea typeface="Comic Sans MS"/>
                <a:cs typeface="Comic Sans MS"/>
                <a:sym typeface="Comic Sans MS"/>
              </a:rPr>
              <a:t>clearDeviceWorkQueue(handle);</a:t>
            </a:r>
            <a:endParaRPr b="1" sz="1400">
              <a:solidFill>
                <a:schemeClr val="accent3">
                  <a:lumOff val="44000"/>
                </a:schemeClr>
              </a:solidFill>
              <a:latin typeface="Comic Sans MS"/>
              <a:ea typeface="Comic Sans MS"/>
              <a:cs typeface="Comic Sans MS"/>
              <a:sym typeface="Comic Sans MS"/>
            </a:endParaRPr>
          </a:p>
          <a:p>
            <a:pPr lvl="4"/>
            <a:r>
              <a:rPr b="1" sz="1400">
                <a:solidFill>
                  <a:schemeClr val="accent3">
                    <a:lumOff val="44000"/>
                  </a:schemeClr>
                </a:solidFill>
                <a:latin typeface="Comic Sans MS"/>
                <a:ea typeface="Comic Sans MS"/>
                <a:cs typeface="Comic Sans MS"/>
                <a:sym typeface="Comic Sans MS"/>
              </a:rPr>
              <a:t>closeDevice(handle);</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 else {</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	logger.log("Device suspended. Unable to shut down");</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 else {</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         logger.log("Invalid handle for: " + DEV1.toString());</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p:txBody>
      </p:sp>
      <p:pic>
        <p:nvPicPr>
          <p:cNvPr id="545"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7" name="Arrow Code"/>
          <p:cNvSpPr txBox="1"/>
          <p:nvPr>
            <p:ph type="title" idx="4294967295"/>
          </p:nvPr>
        </p:nvSpPr>
        <p:spPr>
          <a:xfrm>
            <a:off x="457200" y="274637"/>
            <a:ext cx="8229600" cy="1143001"/>
          </a:xfrm>
          <a:prstGeom prst="rect">
            <a:avLst/>
          </a:prstGeom>
        </p:spPr>
        <p:txBody>
          <a:bodyPr>
            <a:normAutofit fontScale="100000" lnSpcReduction="0"/>
          </a:bodyPr>
          <a:lstStyle>
            <a:lvl1pPr>
              <a:defRPr b="1" u="sng">
                <a:solidFill>
                  <a:srgbClr val="0000FF"/>
                </a:solidFill>
                <a:uFill>
                  <a:solidFill>
                    <a:srgbClr val="0000FF"/>
                  </a:solidFill>
                </a:uFill>
                <a:hlinkClick r:id="rId3" invalidUrl="" action="" tgtFrame="" tooltip="" history="1" highlightClick="0" endSnd="0"/>
              </a:defRPr>
            </a:lvl1pPr>
          </a:lstStyle>
          <a:p>
            <a:pPr>
              <a:defRPr b="0" u="none">
                <a:solidFill>
                  <a:srgbClr val="000000"/>
                </a:solidFill>
                <a:uFillTx/>
              </a:defRPr>
            </a:pPr>
            <a:r>
              <a:rPr b="1" u="sng">
                <a:solidFill>
                  <a:srgbClr val="0000FF"/>
                </a:solidFill>
                <a:uFill>
                  <a:solidFill>
                    <a:srgbClr val="0000FF"/>
                  </a:solidFill>
                </a:uFill>
                <a:hlinkClick r:id="rId3" invalidUrl="" action="" tgtFrame="" tooltip="" history="1" highlightClick="0" endSnd="0"/>
              </a:rPr>
              <a:t>Arrow Code</a:t>
            </a:r>
          </a:p>
        </p:txBody>
      </p:sp>
      <p:pic>
        <p:nvPicPr>
          <p:cNvPr id="548" name="arrowhead.png" descr="arrowhead.png"/>
          <p:cNvPicPr>
            <a:picLocks noChangeAspect="1"/>
          </p:cNvPicPr>
          <p:nvPr/>
        </p:nvPicPr>
        <p:blipFill>
          <a:blip r:embed="rId4">
            <a:extLst/>
          </a:blip>
          <a:stretch>
            <a:fillRect/>
          </a:stretch>
        </p:blipFill>
        <p:spPr>
          <a:xfrm>
            <a:off x="431800" y="2616200"/>
            <a:ext cx="2819400" cy="2771775"/>
          </a:xfrm>
          <a:prstGeom prst="rect">
            <a:avLst/>
          </a:prstGeom>
          <a:ln w="12700">
            <a:miter lim="400000"/>
          </a:ln>
        </p:spPr>
      </p:pic>
      <p:pic>
        <p:nvPicPr>
          <p:cNvPr id="549" name="image.png" descr="image.png"/>
          <p:cNvPicPr>
            <a:picLocks noChangeAspect="1"/>
          </p:cNvPicPr>
          <p:nvPr/>
        </p:nvPicPr>
        <p:blipFill>
          <a:blip r:embed="rId5">
            <a:extLst/>
          </a:blip>
          <a:stretch>
            <a:fillRect/>
          </a:stretch>
        </p:blipFill>
        <p:spPr>
          <a:xfrm>
            <a:off x="3903974" y="2339181"/>
            <a:ext cx="4303401" cy="308702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3" name="Use Exceptions Rather Than Return Codes"/>
          <p:cNvSpPr txBox="1"/>
          <p:nvPr>
            <p:ph type="title" idx="4294967295"/>
          </p:nvPr>
        </p:nvSpPr>
        <p:spPr>
          <a:xfrm>
            <a:off x="457200" y="-1"/>
            <a:ext cx="8229600" cy="1143002"/>
          </a:xfrm>
          <a:prstGeom prst="rect">
            <a:avLst/>
          </a:prstGeom>
        </p:spPr>
        <p:txBody>
          <a:bodyPr>
            <a:normAutofit fontScale="100000" lnSpcReduction="0"/>
          </a:bodyPr>
          <a:lstStyle>
            <a:lvl1pPr defTabSz="813816">
              <a:defRPr b="1" sz="3559"/>
            </a:lvl1pPr>
          </a:lstStyle>
          <a:p>
            <a:pPr>
              <a:defRPr b="0" sz="3916"/>
            </a:pPr>
            <a:r>
              <a:rPr b="1" sz="3559"/>
              <a:t>Use Exceptions Rather Than Return Codes</a:t>
            </a:r>
          </a:p>
        </p:txBody>
      </p:sp>
      <p:sp>
        <p:nvSpPr>
          <p:cNvPr id="554" name="public class DeviceController {…"/>
          <p:cNvSpPr/>
          <p:nvPr/>
        </p:nvSpPr>
        <p:spPr>
          <a:xfrm>
            <a:off x="119062" y="1219200"/>
            <a:ext cx="8915401" cy="5641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sz="1400">
                <a:solidFill>
                  <a:schemeClr val="accent3">
                    <a:lumOff val="44000"/>
                  </a:schemeClr>
                </a:solidFill>
                <a:latin typeface="Comic Sans MS"/>
                <a:ea typeface="Comic Sans MS"/>
                <a:cs typeface="Comic Sans MS"/>
                <a:sym typeface="Comic Sans MS"/>
              </a:rPr>
              <a:t>public class DeviceController {</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public void sendShutDown() {</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try {</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	tryToShutDown();</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 catch (DeviceShutDownError e) {</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	logger.log(e);</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private void tryToShutDown() throws DeviceShutDownError {</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DeviceHandle handle = getHandle(DEV1);</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DeviceRecord record = retrieveDeviceRecord(handle);</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pauseDevice(handle);</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clearDeviceWorkQueue(handle);</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closeDevice(handle);</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private DeviceHandle getHandle(DeviceID id) {</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throw new DeviceShutDownError("Invalid handle for: " + id.toString());</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void DoJob()…"/>
          <p:cNvSpPr/>
          <p:nvPr/>
        </p:nvSpPr>
        <p:spPr>
          <a:xfrm>
            <a:off x="119062" y="1566862"/>
            <a:ext cx="8915401" cy="51587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rPr b="1">
                <a:solidFill>
                  <a:schemeClr val="accent3">
                    <a:lumOff val="44000"/>
                  </a:schemeClr>
                </a:solidFill>
                <a:latin typeface="Comic Sans MS"/>
                <a:ea typeface="Comic Sans MS"/>
                <a:cs typeface="Comic Sans MS"/>
                <a:sym typeface="Comic Sans MS"/>
              </a:rPr>
              <a:t>void DoJob()</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Domain domain = new Domain();</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bool res = domain.fun();</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if(res == true){</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res = domain.fun2(100);</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if(res == true){</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Repostory rep = new Repository();</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Emp emp = rep.get(1);</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if(emp != null){	</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}else{</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}else{</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			</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}else{</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1400"/>
            </a:pPr>
            <a:r>
              <a:rPr b="1">
                <a:solidFill>
                  <a:schemeClr val="accent3">
                    <a:lumOff val="44000"/>
                  </a:schemeClr>
                </a:solidFill>
                <a:latin typeface="Comic Sans MS"/>
                <a:ea typeface="Comic Sans MS"/>
                <a:cs typeface="Comic Sans MS"/>
                <a:sym typeface="Comic Sans MS"/>
              </a:rPr>
              <a:t>}</a:t>
            </a:r>
          </a:p>
        </p:txBody>
      </p:sp>
      <p:pic>
        <p:nvPicPr>
          <p:cNvPr id="557"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void DoJob()…"/>
          <p:cNvSpPr/>
          <p:nvPr/>
        </p:nvSpPr>
        <p:spPr>
          <a:xfrm>
            <a:off x="115887" y="1582737"/>
            <a:ext cx="8915401" cy="48539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a:solidFill>
                  <a:schemeClr val="accent3">
                    <a:lumOff val="44000"/>
                  </a:schemeClr>
                </a:solidFill>
                <a:latin typeface="Comic Sans MS"/>
                <a:ea typeface="Comic Sans MS"/>
                <a:cs typeface="Comic Sans MS"/>
                <a:sym typeface="Comic Sans MS"/>
              </a:rPr>
              <a:t>void DoJob()</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Domain domain = new Domain();</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domain.fun();</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domain.fun2(100);</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Repostory rep = new Repository();</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Emp emp = rep.get(1);</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a:t>
            </a:r>
            <a:r>
              <a:rPr b="1">
                <a:solidFill>
                  <a:schemeClr val="accent3">
                    <a:lumOff val="44000"/>
                  </a:schemeClr>
                </a:solidFill>
                <a:latin typeface="Comic Sans MS"/>
                <a:ea typeface="Comic Sans MS"/>
                <a:cs typeface="Comic Sans MS"/>
                <a:sym typeface="Comic Sans MS"/>
              </a:rPr>
              <a:t>try{</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DoJob();</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a:t>
            </a:r>
            <a:r>
              <a:rPr b="1">
                <a:solidFill>
                  <a:schemeClr val="accent3">
                    <a:lumOff val="44000"/>
                  </a:schemeClr>
                </a:solidFill>
                <a:latin typeface="Comic Sans MS"/>
                <a:ea typeface="Comic Sans MS"/>
                <a:cs typeface="Comic Sans MS"/>
                <a:sym typeface="Comic Sans MS"/>
              </a:rPr>
              <a:t>}catch(…){</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r>
              <a:rPr b="1">
                <a:solidFill>
                  <a:schemeClr val="accent3">
                    <a:lumOff val="44000"/>
                  </a:schemeClr>
                </a:solidFill>
                <a:latin typeface="Comic Sans MS"/>
                <a:ea typeface="Comic Sans MS"/>
                <a:cs typeface="Comic Sans MS"/>
                <a:sym typeface="Comic Sans MS"/>
              </a:rPr>
              <a:t>	</a:t>
            </a:r>
            <a:r>
              <a:rPr b="1">
                <a:solidFill>
                  <a:schemeClr val="accent3">
                    <a:lumOff val="44000"/>
                  </a:schemeClr>
                </a:solidFill>
                <a:latin typeface="Comic Sans MS"/>
                <a:ea typeface="Comic Sans MS"/>
                <a:cs typeface="Comic Sans MS"/>
                <a:sym typeface="Comic Sans MS"/>
              </a:rPr>
              <a:t>}</a:t>
            </a:r>
          </a:p>
        </p:txBody>
      </p:sp>
      <p:pic>
        <p:nvPicPr>
          <p:cNvPr id="560"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2"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
        <p:nvSpPr>
          <p:cNvPr id="563" name="int withdraw(int amount) {…"/>
          <p:cNvSpPr/>
          <p:nvPr/>
        </p:nvSpPr>
        <p:spPr>
          <a:xfrm>
            <a:off x="304800" y="2069753"/>
            <a:ext cx="8534400" cy="327761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300"/>
              </a:spcBef>
              <a:defRPr sz="2400"/>
            </a:pPr>
            <a:r>
              <a:rPr>
                <a:solidFill>
                  <a:schemeClr val="accent3">
                    <a:lumOff val="44000"/>
                  </a:schemeClr>
                </a:solidFill>
              </a:rPr>
              <a:t>int withdraw(int amount) {</a:t>
            </a:r>
          </a:p>
          <a:p>
            <a:pPr>
              <a:spcBef>
                <a:spcPts val="300"/>
              </a:spcBef>
              <a:defRPr sz="2400"/>
            </a:pPr>
            <a:r>
              <a:rPr>
                <a:solidFill>
                  <a:schemeClr val="accent3">
                    <a:lumOff val="44000"/>
                  </a:schemeClr>
                </a:solidFill>
              </a:rPr>
              <a:t>  if (amount &gt; _balance)</a:t>
            </a:r>
          </a:p>
          <a:p>
            <a:pPr>
              <a:spcBef>
                <a:spcPts val="300"/>
              </a:spcBef>
              <a:defRPr sz="2400"/>
            </a:pPr>
            <a:r>
              <a:rPr>
                <a:solidFill>
                  <a:schemeClr val="accent3">
                    <a:lumOff val="44000"/>
                  </a:schemeClr>
                </a:solidFill>
              </a:rPr>
              <a:t>    return -1;</a:t>
            </a:r>
          </a:p>
          <a:p>
            <a:pPr>
              <a:spcBef>
                <a:spcPts val="300"/>
              </a:spcBef>
              <a:defRPr sz="2400"/>
            </a:pPr>
            <a:r>
              <a:rPr>
                <a:solidFill>
                  <a:schemeClr val="accent3">
                    <a:lumOff val="44000"/>
                  </a:schemeClr>
                </a:solidFill>
              </a:rPr>
              <a:t>  else {</a:t>
            </a:r>
          </a:p>
          <a:p>
            <a:pPr>
              <a:spcBef>
                <a:spcPts val="300"/>
              </a:spcBef>
              <a:defRPr sz="2400"/>
            </a:pPr>
            <a:r>
              <a:rPr>
                <a:solidFill>
                  <a:schemeClr val="accent3">
                    <a:lumOff val="44000"/>
                  </a:schemeClr>
                </a:solidFill>
              </a:rPr>
              <a:t>    _balance -= amount;</a:t>
            </a:r>
          </a:p>
          <a:p>
            <a:pPr>
              <a:spcBef>
                <a:spcPts val="300"/>
              </a:spcBef>
              <a:defRPr sz="2400"/>
            </a:pPr>
            <a:r>
              <a:rPr>
                <a:solidFill>
                  <a:schemeClr val="accent3">
                    <a:lumOff val="44000"/>
                  </a:schemeClr>
                </a:solidFill>
              </a:rPr>
              <a:t>    return 0;</a:t>
            </a:r>
          </a:p>
          <a:p>
            <a:pPr>
              <a:spcBef>
                <a:spcPts val="300"/>
              </a:spcBef>
              <a:defRPr sz="2400"/>
            </a:pPr>
            <a:r>
              <a:rPr>
                <a:solidFill>
                  <a:schemeClr val="accent3">
                    <a:lumOff val="44000"/>
                  </a:schemeClr>
                </a:solidFill>
              </a:rPr>
              <a:t>  }</a:t>
            </a:r>
          </a:p>
          <a:p>
            <a:pPr>
              <a:spcBef>
                <a:spcPts val="300"/>
              </a:spcBef>
              <a:defRPr sz="2400"/>
            </a:pPr>
            <a:r>
              <a:rPr>
                <a:solidFill>
                  <a:schemeClr val="accent3">
                    <a:lumOff val="44000"/>
                  </a:schemeClr>
                </a:solidFill>
              </a:rPr>
              <a: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Replace Error Code with Exception"/>
          <p:cNvSpPr txBox="1"/>
          <p:nvPr>
            <p:ph type="title"/>
          </p:nvPr>
        </p:nvSpPr>
        <p:spPr>
          <a:xfrm>
            <a:off x="0" y="27709"/>
            <a:ext cx="9144000" cy="1143001"/>
          </a:xfrm>
          <a:prstGeom prst="rect">
            <a:avLst/>
          </a:prstGeom>
        </p:spPr>
        <p:txBody>
          <a:bodyPr/>
          <a:lstStyle>
            <a:lvl1pPr defTabSz="905255">
              <a:defRPr b="1" sz="4356"/>
            </a:lvl1pPr>
          </a:lstStyle>
          <a:p>
            <a:pPr>
              <a:defRPr b="0"/>
            </a:pPr>
            <a:r>
              <a:rPr b="1"/>
              <a:t>Replace Error Code with Exception</a:t>
            </a:r>
          </a:p>
        </p:txBody>
      </p:sp>
      <p:sp>
        <p:nvSpPr>
          <p:cNvPr id="566" name="void withdraw(int amount) throws BalanceException {…"/>
          <p:cNvSpPr/>
          <p:nvPr/>
        </p:nvSpPr>
        <p:spPr>
          <a:xfrm>
            <a:off x="304800" y="2036064"/>
            <a:ext cx="8534400" cy="342646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3200"/>
            </a:pPr>
            <a:r>
              <a:rPr sz="2800">
                <a:solidFill>
                  <a:schemeClr val="accent3">
                    <a:lumOff val="44000"/>
                  </a:schemeClr>
                </a:solidFill>
              </a:rPr>
              <a:t>void withdraw(int amount) throws BalanceException {</a:t>
            </a:r>
          </a:p>
          <a:p>
            <a:pPr>
              <a:spcBef>
                <a:spcPts val="600"/>
              </a:spcBef>
              <a:defRPr sz="3200"/>
            </a:pPr>
            <a:r>
              <a:rPr sz="2800">
                <a:solidFill>
                  <a:schemeClr val="accent3">
                    <a:lumOff val="44000"/>
                  </a:schemeClr>
                </a:solidFill>
              </a:rPr>
              <a:t>  if (amount &gt; _balance) </a:t>
            </a:r>
            <a:endParaRPr sz="2800">
              <a:solidFill>
                <a:schemeClr val="accent3">
                  <a:lumOff val="44000"/>
                </a:schemeClr>
              </a:solidFill>
            </a:endParaRPr>
          </a:p>
          <a:p>
            <a:pPr>
              <a:spcBef>
                <a:spcPts val="600"/>
              </a:spcBef>
              <a:defRPr sz="3200"/>
            </a:pPr>
            <a:r>
              <a:rPr sz="2800">
                <a:solidFill>
                  <a:schemeClr val="accent3">
                    <a:lumOff val="44000"/>
                  </a:schemeClr>
                </a:solidFill>
              </a:rPr>
              <a:t>	throw new BalanceException();</a:t>
            </a:r>
            <a:endParaRPr sz="2800">
              <a:solidFill>
                <a:schemeClr val="accent3">
                  <a:lumOff val="44000"/>
                </a:schemeClr>
              </a:solidFill>
            </a:endParaRPr>
          </a:p>
          <a:p>
            <a:pPr>
              <a:spcBef>
                <a:spcPts val="600"/>
              </a:spcBef>
              <a:defRPr sz="3200"/>
            </a:pPr>
          </a:p>
          <a:p>
            <a:pPr>
              <a:spcBef>
                <a:spcPts val="600"/>
              </a:spcBef>
              <a:defRPr sz="3200"/>
            </a:pPr>
            <a:r>
              <a:rPr sz="2800">
                <a:solidFill>
                  <a:schemeClr val="accent3">
                    <a:lumOff val="44000"/>
                  </a:schemeClr>
                </a:solidFill>
              </a:rPr>
              <a:t>  _balance -= amount;</a:t>
            </a:r>
          </a:p>
          <a:p>
            <a:pPr>
              <a:spcBef>
                <a:spcPts val="600"/>
              </a:spcBef>
              <a:defRPr sz="3200"/>
            </a:pPr>
            <a:r>
              <a:rPr sz="2800">
                <a:solidFill>
                  <a:schemeClr val="accent3">
                    <a:lumOff val="44000"/>
                  </a:schemeClr>
                </a:solidFill>
              </a:rP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6" name="Image" descr="Image"/>
          <p:cNvPicPr>
            <a:picLocks noChangeAspect="1"/>
          </p:cNvPicPr>
          <p:nvPr/>
        </p:nvPicPr>
        <p:blipFill>
          <a:blip r:embed="rId2">
            <a:extLst/>
          </a:blip>
          <a:stretch>
            <a:fillRect/>
          </a:stretch>
        </p:blipFill>
        <p:spPr>
          <a:xfrm>
            <a:off x="573437" y="0"/>
            <a:ext cx="7997126" cy="68580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0"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
        <p:nvSpPr>
          <p:cNvPr id="571" name="double getValueForPeriod (int periodNumber) {…"/>
          <p:cNvSpPr/>
          <p:nvPr/>
        </p:nvSpPr>
        <p:spPr>
          <a:xfrm>
            <a:off x="304800" y="2392426"/>
            <a:ext cx="8534400" cy="28732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300"/>
              </a:spcBef>
              <a:defRPr sz="2400"/>
            </a:pPr>
            <a:r>
              <a:rPr>
                <a:solidFill>
                  <a:schemeClr val="accent3">
                    <a:lumOff val="44000"/>
                  </a:schemeClr>
                </a:solidFill>
              </a:rPr>
              <a:t>double getValueForPeriod (int periodNumber) {</a:t>
            </a:r>
          </a:p>
          <a:p>
            <a:pPr>
              <a:spcBef>
                <a:spcPts val="300"/>
              </a:spcBef>
              <a:defRPr sz="2400"/>
            </a:pPr>
            <a:r>
              <a:rPr>
                <a:solidFill>
                  <a:schemeClr val="accent3">
                    <a:lumOff val="44000"/>
                  </a:schemeClr>
                </a:solidFill>
              </a:rPr>
              <a:t>  try {</a:t>
            </a:r>
          </a:p>
          <a:p>
            <a:pPr>
              <a:spcBef>
                <a:spcPts val="300"/>
              </a:spcBef>
              <a:defRPr sz="2400"/>
            </a:pPr>
            <a:r>
              <a:rPr>
                <a:solidFill>
                  <a:schemeClr val="accent3">
                    <a:lumOff val="44000"/>
                  </a:schemeClr>
                </a:solidFill>
              </a:rPr>
              <a:t>    	return _values[periodNumber];</a:t>
            </a:r>
          </a:p>
          <a:p>
            <a:pPr>
              <a:spcBef>
                <a:spcPts val="300"/>
              </a:spcBef>
              <a:defRPr sz="2400"/>
            </a:pPr>
            <a:r>
              <a:rPr>
                <a:solidFill>
                  <a:schemeClr val="accent3">
                    <a:lumOff val="44000"/>
                  </a:schemeClr>
                </a:solidFill>
              </a:rPr>
              <a:t>  } catch (ArrayIndexOutOfBoundsException e) {</a:t>
            </a:r>
          </a:p>
          <a:p>
            <a:pPr>
              <a:spcBef>
                <a:spcPts val="300"/>
              </a:spcBef>
              <a:defRPr sz="2400"/>
            </a:pPr>
            <a:r>
              <a:rPr>
                <a:solidFill>
                  <a:schemeClr val="accent3">
                    <a:lumOff val="44000"/>
                  </a:schemeClr>
                </a:solidFill>
              </a:rPr>
              <a:t>    	return 0;</a:t>
            </a:r>
          </a:p>
          <a:p>
            <a:pPr>
              <a:spcBef>
                <a:spcPts val="300"/>
              </a:spcBef>
              <a:defRPr sz="2400"/>
            </a:pPr>
            <a:r>
              <a:rPr>
                <a:solidFill>
                  <a:schemeClr val="accent3">
                    <a:lumOff val="44000"/>
                  </a:schemeClr>
                </a:solidFill>
              </a:rPr>
              <a:t>  }</a:t>
            </a:r>
          </a:p>
          <a:p>
            <a:pPr>
              <a:spcBef>
                <a:spcPts val="300"/>
              </a:spcBef>
              <a:defRPr sz="2400"/>
            </a:pPr>
            <a:r>
              <a:rPr>
                <a:solidFill>
                  <a:schemeClr val="accent3">
                    <a:lumOff val="44000"/>
                  </a:schemeClr>
                </a:solidFill>
              </a:rPr>
              <a: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Replace Exception with Test"/>
          <p:cNvSpPr txBox="1"/>
          <p:nvPr>
            <p:ph type="title"/>
          </p:nvPr>
        </p:nvSpPr>
        <p:spPr>
          <a:xfrm>
            <a:off x="0" y="27709"/>
            <a:ext cx="9144000" cy="1143001"/>
          </a:xfrm>
          <a:prstGeom prst="rect">
            <a:avLst/>
          </a:prstGeom>
        </p:spPr>
        <p:txBody>
          <a:bodyPr/>
          <a:lstStyle>
            <a:lvl1pPr>
              <a:defRPr b="1"/>
            </a:lvl1pPr>
          </a:lstStyle>
          <a:p>
            <a:pPr>
              <a:defRPr b="0"/>
            </a:pPr>
            <a:r>
              <a:rPr b="1"/>
              <a:t>Replace Exception with Test</a:t>
            </a:r>
          </a:p>
        </p:txBody>
      </p:sp>
      <p:sp>
        <p:nvSpPr>
          <p:cNvPr id="574" name="double getValueForPeriod (int periodNumber) {…"/>
          <p:cNvSpPr/>
          <p:nvPr/>
        </p:nvSpPr>
        <p:spPr>
          <a:xfrm>
            <a:off x="304800" y="2349500"/>
            <a:ext cx="8534400" cy="295656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3200"/>
            </a:pPr>
            <a:r>
              <a:rPr sz="2800">
                <a:solidFill>
                  <a:schemeClr val="accent3">
                    <a:lumOff val="44000"/>
                  </a:schemeClr>
                </a:solidFill>
              </a:rPr>
              <a:t>double getValueForPeriod (int periodNumber) {</a:t>
            </a:r>
          </a:p>
          <a:p>
            <a:pPr>
              <a:spcBef>
                <a:spcPts val="600"/>
              </a:spcBef>
              <a:defRPr sz="3200"/>
            </a:pPr>
            <a:r>
              <a:rPr sz="2800">
                <a:solidFill>
                  <a:schemeClr val="accent3">
                    <a:lumOff val="44000"/>
                  </a:schemeClr>
                </a:solidFill>
              </a:rPr>
              <a:t>  	if (periodNumber &gt;= _values.length) </a:t>
            </a:r>
            <a:endParaRPr sz="2800">
              <a:solidFill>
                <a:schemeClr val="accent3">
                  <a:lumOff val="44000"/>
                </a:schemeClr>
              </a:solidFill>
            </a:endParaRPr>
          </a:p>
          <a:p>
            <a:pPr>
              <a:spcBef>
                <a:spcPts val="600"/>
              </a:spcBef>
              <a:defRPr sz="3200"/>
            </a:pPr>
            <a:r>
              <a:rPr sz="2800">
                <a:solidFill>
                  <a:schemeClr val="accent3">
                    <a:lumOff val="44000"/>
                  </a:schemeClr>
                </a:solidFill>
              </a:rPr>
              <a:t>		return 0;</a:t>
            </a:r>
          </a:p>
          <a:p>
            <a:pPr>
              <a:spcBef>
                <a:spcPts val="600"/>
              </a:spcBef>
              <a:defRPr sz="3200"/>
            </a:pPr>
            <a:r>
              <a:rPr sz="2800">
                <a:solidFill>
                  <a:schemeClr val="accent3">
                    <a:lumOff val="44000"/>
                  </a:schemeClr>
                </a:solidFill>
              </a:rPr>
              <a:t>  </a:t>
            </a:r>
            <a:endParaRPr sz="2800">
              <a:solidFill>
                <a:schemeClr val="accent3">
                  <a:lumOff val="44000"/>
                </a:schemeClr>
              </a:solidFill>
            </a:endParaRPr>
          </a:p>
          <a:p>
            <a:pPr>
              <a:spcBef>
                <a:spcPts val="600"/>
              </a:spcBef>
              <a:defRPr sz="3200"/>
            </a:pPr>
            <a:r>
              <a:rPr sz="2800">
                <a:solidFill>
                  <a:schemeClr val="accent3">
                    <a:lumOff val="44000"/>
                  </a:schemeClr>
                </a:solidFill>
              </a:rPr>
              <a:t>	return _values[periodNumber];</a:t>
            </a:r>
          </a:p>
          <a:p>
            <a:pPr>
              <a:spcBef>
                <a:spcPts val="600"/>
              </a:spcBef>
              <a:defRPr sz="3200"/>
            </a:pPr>
            <a:r>
              <a:rPr sz="2800">
                <a:solidFill>
                  <a:schemeClr val="accent3">
                    <a:lumOff val="44000"/>
                  </a:schemeClr>
                </a:solidFill>
              </a:rP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private static List readLines(String fileName)…"/>
          <p:cNvSpPr/>
          <p:nvPr/>
        </p:nvSpPr>
        <p:spPr>
          <a:xfrm>
            <a:off x="119062" y="1592262"/>
            <a:ext cx="8915401" cy="51587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a:solidFill>
                  <a:schemeClr val="accent3">
                    <a:lumOff val="44000"/>
                  </a:schemeClr>
                </a:solidFill>
              </a:rPr>
              <a:t>private static List readLines(String fileName) </a:t>
            </a:r>
            <a:endParaRPr b="1">
              <a:solidFill>
                <a:schemeClr val="accent3">
                  <a:lumOff val="44000"/>
                </a:schemeClr>
              </a:solidFill>
            </a:endParaRPr>
          </a:p>
          <a:p>
            <a:pPr/>
            <a:r>
              <a:rPr b="1">
                <a:solidFill>
                  <a:schemeClr val="accent3">
                    <a:lumOff val="44000"/>
                  </a:schemeClr>
                </a:solidFill>
              </a:rPr>
              <a:t>{</a:t>
            </a:r>
            <a:endParaRPr b="1">
              <a:solidFill>
                <a:schemeClr val="accent3">
                  <a:lumOff val="44000"/>
                </a:schemeClr>
              </a:solidFill>
            </a:endParaRPr>
          </a:p>
          <a:p>
            <a:pPr/>
            <a:r>
              <a:rPr b="1">
                <a:solidFill>
                  <a:schemeClr val="accent3">
                    <a:lumOff val="44000"/>
                  </a:schemeClr>
                </a:solidFill>
              </a:rPr>
              <a:t>    String line;</a:t>
            </a:r>
            <a:endParaRPr b="1">
              <a:solidFill>
                <a:schemeClr val="accent3">
                  <a:lumOff val="44000"/>
                </a:schemeClr>
              </a:solidFill>
            </a:endParaRPr>
          </a:p>
          <a:p>
            <a:pPr/>
            <a:r>
              <a:rPr b="1">
                <a:solidFill>
                  <a:schemeClr val="accent3">
                    <a:lumOff val="44000"/>
                  </a:schemeClr>
                </a:solidFill>
              </a:rPr>
              <a:t>    ArrayList list= new ArrayList();</a:t>
            </a:r>
            <a:endParaRPr b="1">
              <a:solidFill>
                <a:schemeClr val="accent3">
                  <a:lumOff val="44000"/>
                </a:schemeClr>
              </a:solidFill>
            </a:endParaRPr>
          </a:p>
          <a:p>
            <a:pPr/>
            <a:endParaRPr b="1">
              <a:solidFill>
                <a:schemeClr val="accent3">
                  <a:lumOff val="44000"/>
                </a:schemeClr>
              </a:solidFill>
            </a:endParaRPr>
          </a:p>
          <a:p>
            <a:pPr/>
            <a:r>
              <a:rPr b="1">
                <a:solidFill>
                  <a:schemeClr val="accent3">
                    <a:lumOff val="44000"/>
                  </a:schemeClr>
                </a:solidFill>
              </a:rPr>
              <a:t>    try </a:t>
            </a:r>
            <a:endParaRPr b="1">
              <a:solidFill>
                <a:schemeClr val="accent3">
                  <a:lumOff val="44000"/>
                </a:schemeClr>
              </a:solidFill>
            </a:endParaRPr>
          </a:p>
          <a:p>
            <a:pPr/>
            <a:r>
              <a:rPr b="1">
                <a:solidFill>
                  <a:schemeClr val="accent3">
                    <a:lumOff val="44000"/>
                  </a:schemeClr>
                </a:solidFill>
              </a:rPr>
              <a:t>   {    </a:t>
            </a:r>
            <a:endParaRPr b="1">
              <a:solidFill>
                <a:schemeClr val="accent3">
                  <a:lumOff val="44000"/>
                </a:schemeClr>
              </a:solidFill>
            </a:endParaRPr>
          </a:p>
          <a:p>
            <a:pPr/>
            <a:r>
              <a:rPr b="1">
                <a:solidFill>
                  <a:schemeClr val="accent3">
                    <a:lumOff val="44000"/>
                  </a:schemeClr>
                </a:solidFill>
              </a:rPr>
              <a:t>      BufferedReader in = new BufferedReader(new FileReader(fileName));</a:t>
            </a:r>
            <a:endParaRPr b="1">
              <a:solidFill>
                <a:schemeClr val="accent3">
                  <a:lumOff val="44000"/>
                </a:schemeClr>
              </a:solidFill>
            </a:endParaRPr>
          </a:p>
          <a:p>
            <a:pPr/>
            <a:r>
              <a:rPr b="1">
                <a:solidFill>
                  <a:schemeClr val="accent3">
                    <a:lumOff val="44000"/>
                  </a:schemeClr>
                </a:solidFill>
              </a:rPr>
              <a:t>      while ((line = in.readLine()) != null)</a:t>
            </a:r>
            <a:endParaRPr b="1">
              <a:solidFill>
                <a:schemeClr val="accent3">
                  <a:lumOff val="44000"/>
                </a:schemeClr>
              </a:solidFill>
            </a:endParaRPr>
          </a:p>
          <a:p>
            <a:pPr/>
            <a:r>
              <a:rPr b="1">
                <a:solidFill>
                  <a:schemeClr val="accent3">
                    <a:lumOff val="44000"/>
                  </a:schemeClr>
                </a:solidFill>
              </a:rPr>
              <a:t>        list.add(line);</a:t>
            </a:r>
            <a:endParaRPr b="1">
              <a:solidFill>
                <a:schemeClr val="accent3">
                  <a:lumOff val="44000"/>
                </a:schemeClr>
              </a:solidFill>
            </a:endParaRPr>
          </a:p>
          <a:p>
            <a:pPr/>
            <a:r>
              <a:rPr b="1">
                <a:solidFill>
                  <a:schemeClr val="accent3">
                    <a:lumOff val="44000"/>
                  </a:schemeClr>
                </a:solidFill>
              </a:rPr>
              <a:t>      in.close();</a:t>
            </a:r>
            <a:endParaRPr b="1">
              <a:solidFill>
                <a:schemeClr val="accent3">
                  <a:lumOff val="44000"/>
                </a:schemeClr>
              </a:solidFill>
            </a:endParaRPr>
          </a:p>
          <a:p>
            <a:pPr/>
            <a:r>
              <a:rPr b="1">
                <a:solidFill>
                  <a:schemeClr val="accent3">
                    <a:lumOff val="44000"/>
                  </a:schemeClr>
                </a:solidFill>
              </a:rPr>
              <a:t>    } </a:t>
            </a:r>
            <a:endParaRPr b="1">
              <a:solidFill>
                <a:schemeClr val="accent3">
                  <a:lumOff val="44000"/>
                </a:schemeClr>
              </a:solidFill>
            </a:endParaRPr>
          </a:p>
          <a:p>
            <a:pPr/>
            <a:r>
              <a:rPr b="1">
                <a:solidFill>
                  <a:schemeClr val="accent3">
                    <a:lumOff val="44000"/>
                  </a:schemeClr>
                </a:solidFill>
              </a:rPr>
              <a:t>    catch (Exception e)</a:t>
            </a:r>
            <a:endParaRPr b="1">
              <a:solidFill>
                <a:schemeClr val="accent3">
                  <a:lumOff val="44000"/>
                </a:schemeClr>
              </a:solidFill>
            </a:endParaRPr>
          </a:p>
          <a:p>
            <a:pPr/>
            <a:r>
              <a:rPr b="1">
                <a:solidFill>
                  <a:schemeClr val="accent3">
                    <a:lumOff val="44000"/>
                  </a:schemeClr>
                </a:solidFill>
              </a:rPr>
              <a:t>    {</a:t>
            </a:r>
            <a:endParaRPr b="1">
              <a:solidFill>
                <a:schemeClr val="accent3">
                  <a:lumOff val="44000"/>
                </a:schemeClr>
              </a:solidFill>
            </a:endParaRPr>
          </a:p>
          <a:p>
            <a:pPr/>
            <a:r>
              <a:rPr b="1">
                <a:solidFill>
                  <a:schemeClr val="accent3">
                    <a:lumOff val="44000"/>
                  </a:schemeClr>
                </a:solidFill>
              </a:rPr>
              <a:t>      System.out.println(e);</a:t>
            </a:r>
            <a:endParaRPr b="1">
              <a:solidFill>
                <a:schemeClr val="accent3">
                  <a:lumOff val="44000"/>
                </a:schemeClr>
              </a:solidFill>
            </a:endParaRPr>
          </a:p>
          <a:p>
            <a:pPr/>
            <a:r>
              <a:rPr b="1">
                <a:solidFill>
                  <a:schemeClr val="accent3">
                    <a:lumOff val="44000"/>
                  </a:schemeClr>
                </a:solidFill>
              </a:rPr>
              <a:t>      return null;</a:t>
            </a:r>
            <a:endParaRPr b="1">
              <a:solidFill>
                <a:schemeClr val="accent3">
                  <a:lumOff val="44000"/>
                </a:schemeClr>
              </a:solidFill>
            </a:endParaRPr>
          </a:p>
          <a:p>
            <a:pPr/>
            <a:r>
              <a:rPr b="1">
                <a:solidFill>
                  <a:schemeClr val="accent3">
                    <a:lumOff val="44000"/>
                  </a:schemeClr>
                </a:solidFill>
              </a:rPr>
              <a:t>    }</a:t>
            </a:r>
            <a:endParaRPr b="1">
              <a:solidFill>
                <a:schemeClr val="accent3">
                  <a:lumOff val="44000"/>
                </a:schemeClr>
              </a:solidFill>
            </a:endParaRPr>
          </a:p>
          <a:p>
            <a:pPr/>
            <a:r>
              <a:rPr b="1">
                <a:solidFill>
                  <a:schemeClr val="accent3">
                    <a:lumOff val="44000"/>
                  </a:schemeClr>
                </a:solidFill>
              </a:rPr>
              <a:t>    return list;</a:t>
            </a:r>
            <a:endParaRPr b="1">
              <a:solidFill>
                <a:schemeClr val="accent3">
                  <a:lumOff val="44000"/>
                </a:schemeClr>
              </a:solidFill>
            </a:endParaRPr>
          </a:p>
          <a:p>
            <a:pPr/>
            <a:r>
              <a:rPr b="1">
                <a:solidFill>
                  <a:schemeClr val="accent3">
                    <a:lumOff val="44000"/>
                  </a:schemeClr>
                </a:solidFill>
              </a:rPr>
              <a:t>}</a:t>
            </a:r>
          </a:p>
        </p:txBody>
      </p:sp>
      <p:pic>
        <p:nvPicPr>
          <p:cNvPr id="579"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private static ArrayList readLines(String fileName) throws IOException…"/>
          <p:cNvSpPr/>
          <p:nvPr/>
        </p:nvSpPr>
        <p:spPr>
          <a:xfrm>
            <a:off x="228600" y="2133600"/>
            <a:ext cx="8610600" cy="38760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rPr b="1">
                <a:solidFill>
                  <a:schemeClr val="accent3">
                    <a:lumOff val="44000"/>
                  </a:schemeClr>
                </a:solidFill>
              </a:rPr>
              <a:t>private static ArrayList readLines(String fileName) throws IOException</a:t>
            </a:r>
            <a:endParaRPr b="1">
              <a:solidFill>
                <a:schemeClr val="accent3">
                  <a:lumOff val="44000"/>
                </a:schemeClr>
              </a:solidFill>
            </a:endParaRPr>
          </a:p>
          <a:p>
            <a:pPr>
              <a:defRPr sz="1600"/>
            </a:pPr>
            <a:r>
              <a:rPr b="1">
                <a:solidFill>
                  <a:schemeClr val="accent3">
                    <a:lumOff val="44000"/>
                  </a:schemeClr>
                </a:solidFill>
              </a:rPr>
              <a:t> {</a:t>
            </a:r>
            <a:endParaRPr b="1">
              <a:solidFill>
                <a:schemeClr val="accent3">
                  <a:lumOff val="44000"/>
                </a:schemeClr>
              </a:solidFill>
            </a:endParaRPr>
          </a:p>
          <a:p>
            <a:pPr>
              <a:defRPr sz="1600"/>
            </a:pPr>
            <a:r>
              <a:rPr b="1">
                <a:solidFill>
                  <a:schemeClr val="accent3">
                    <a:lumOff val="44000"/>
                  </a:schemeClr>
                </a:solidFill>
              </a:rPr>
              <a:t>    String line;</a:t>
            </a:r>
            <a:endParaRPr b="1">
              <a:solidFill>
                <a:schemeClr val="accent3">
                  <a:lumOff val="44000"/>
                </a:schemeClr>
              </a:solidFill>
            </a:endParaRPr>
          </a:p>
          <a:p>
            <a:pPr>
              <a:defRPr sz="1600"/>
            </a:pPr>
            <a:r>
              <a:rPr b="1">
                <a:solidFill>
                  <a:schemeClr val="accent3">
                    <a:lumOff val="44000"/>
                  </a:schemeClr>
                </a:solidFill>
              </a:rPr>
              <a:t>    ArrayList file = new ArrayList();</a:t>
            </a:r>
            <a:endParaRPr b="1">
              <a:solidFill>
                <a:schemeClr val="accent3">
                  <a:lumOff val="44000"/>
                </a:schemeClr>
              </a:solidFill>
            </a:endParaRPr>
          </a:p>
          <a:p>
            <a:pPr>
              <a:defRPr sz="1600"/>
            </a:pPr>
            <a:endParaRPr b="1">
              <a:solidFill>
                <a:schemeClr val="accent3">
                  <a:lumOff val="44000"/>
                </a:schemeClr>
              </a:solidFill>
            </a:endParaRPr>
          </a:p>
          <a:p>
            <a:pPr>
              <a:defRPr sz="1600"/>
            </a:pPr>
            <a:r>
              <a:rPr b="1">
                <a:solidFill>
                  <a:schemeClr val="accent3">
                    <a:lumOff val="44000"/>
                  </a:schemeClr>
                </a:solidFill>
              </a:rPr>
              <a:t>    using(BufferedReader in = new BufferedReader(new FileReader(fileName)))</a:t>
            </a:r>
            <a:endParaRPr b="1">
              <a:solidFill>
                <a:schemeClr val="accent3">
                  <a:lumOff val="44000"/>
                </a:schemeClr>
              </a:solidFill>
            </a:endParaRPr>
          </a:p>
          <a:p>
            <a:pPr>
              <a:defRPr sz="1600"/>
            </a:pPr>
            <a:r>
              <a:rPr b="1">
                <a:solidFill>
                  <a:schemeClr val="accent3">
                    <a:lumOff val="44000"/>
                  </a:schemeClr>
                </a:solidFill>
              </a:rPr>
              <a:t>    {</a:t>
            </a:r>
            <a:endParaRPr b="1">
              <a:solidFill>
                <a:schemeClr val="accent3">
                  <a:lumOff val="44000"/>
                </a:schemeClr>
              </a:solidFill>
            </a:endParaRPr>
          </a:p>
          <a:p>
            <a:pPr>
              <a:defRPr sz="1600"/>
            </a:pPr>
            <a:endParaRPr b="1">
              <a:solidFill>
                <a:schemeClr val="accent3">
                  <a:lumOff val="44000"/>
                </a:schemeClr>
              </a:solidFill>
            </a:endParaRPr>
          </a:p>
          <a:p>
            <a:pPr>
              <a:defRPr sz="1600"/>
            </a:pPr>
            <a:r>
              <a:rPr b="1">
                <a:solidFill>
                  <a:schemeClr val="accent3">
                    <a:lumOff val="44000"/>
                  </a:schemeClr>
                </a:solidFill>
              </a:rPr>
              <a:t>    while ((line = in.readLine()) != null)</a:t>
            </a:r>
            <a:endParaRPr b="1">
              <a:solidFill>
                <a:schemeClr val="accent3">
                  <a:lumOff val="44000"/>
                </a:schemeClr>
              </a:solidFill>
            </a:endParaRPr>
          </a:p>
          <a:p>
            <a:pPr>
              <a:defRPr sz="1600"/>
            </a:pPr>
            <a:r>
              <a:rPr b="1">
                <a:solidFill>
                  <a:schemeClr val="accent3">
                    <a:lumOff val="44000"/>
                  </a:schemeClr>
                </a:solidFill>
              </a:rPr>
              <a:t>      file.add(line);</a:t>
            </a:r>
            <a:endParaRPr b="1">
              <a:solidFill>
                <a:schemeClr val="accent3">
                  <a:lumOff val="44000"/>
                </a:schemeClr>
              </a:solidFill>
            </a:endParaRPr>
          </a:p>
          <a:p>
            <a:pPr>
              <a:defRPr sz="1600"/>
            </a:pPr>
            <a:endParaRPr b="1">
              <a:solidFill>
                <a:schemeClr val="accent3">
                  <a:lumOff val="44000"/>
                </a:schemeClr>
              </a:solidFill>
            </a:endParaRPr>
          </a:p>
          <a:p>
            <a:pPr>
              <a:defRPr sz="1600"/>
            </a:pPr>
            <a:r>
              <a:rPr b="1">
                <a:solidFill>
                  <a:schemeClr val="accent3">
                    <a:lumOff val="44000"/>
                  </a:schemeClr>
                </a:solidFill>
              </a:rPr>
              <a:t>    }</a:t>
            </a:r>
            <a:endParaRPr b="1">
              <a:solidFill>
                <a:schemeClr val="accent3">
                  <a:lumOff val="44000"/>
                </a:schemeClr>
              </a:solidFill>
            </a:endParaRPr>
          </a:p>
          <a:p>
            <a:pPr>
              <a:defRPr sz="1600"/>
            </a:pPr>
            <a:r>
              <a:rPr b="1">
                <a:solidFill>
                  <a:schemeClr val="accent3">
                    <a:lumOff val="44000"/>
                  </a:schemeClr>
                </a:solidFill>
              </a:rPr>
              <a:t>    return file;</a:t>
            </a:r>
            <a:endParaRPr b="1">
              <a:solidFill>
                <a:schemeClr val="accent3">
                  <a:lumOff val="44000"/>
                </a:schemeClr>
              </a:solidFill>
            </a:endParaRPr>
          </a:p>
          <a:p>
            <a:pPr>
              <a:defRPr sz="1600"/>
            </a:pPr>
            <a:r>
              <a:rPr b="1">
                <a:solidFill>
                  <a:schemeClr val="accent3">
                    <a:lumOff val="44000"/>
                  </a:schemeClr>
                </a:solidFill>
              </a:rPr>
              <a:t> }</a:t>
            </a:r>
            <a:endParaRPr b="1">
              <a:solidFill>
                <a:schemeClr val="accent3">
                  <a:lumOff val="44000"/>
                </a:schemeClr>
              </a:solidFill>
            </a:endParaRPr>
          </a:p>
          <a:p>
            <a:pPr/>
            <a:endParaRPr b="1" sz="1400">
              <a:solidFill>
                <a:schemeClr val="accent3">
                  <a:lumOff val="44000"/>
                </a:schemeClr>
              </a:solidFill>
            </a:endParaRPr>
          </a:p>
        </p:txBody>
      </p:sp>
      <p:sp>
        <p:nvSpPr>
          <p:cNvPr id="582" name="Always know why you are catching an exception"/>
          <p:cNvSpPr txBox="1"/>
          <p:nvPr>
            <p:ph type="title" idx="4294967295"/>
          </p:nvPr>
        </p:nvSpPr>
        <p:spPr>
          <a:xfrm>
            <a:off x="457200" y="-1"/>
            <a:ext cx="8229600" cy="1143002"/>
          </a:xfrm>
          <a:prstGeom prst="rect">
            <a:avLst/>
          </a:prstGeom>
        </p:spPr>
        <p:txBody>
          <a:bodyPr>
            <a:normAutofit fontScale="100000" lnSpcReduction="0"/>
          </a:bodyPr>
          <a:lstStyle>
            <a:lvl1pPr defTabSz="813816">
              <a:defRPr b="1" sz="3559"/>
            </a:lvl1pPr>
          </a:lstStyle>
          <a:p>
            <a:pPr>
              <a:defRPr b="0" sz="3916"/>
            </a:pPr>
            <a:r>
              <a:rPr b="1" sz="3559"/>
              <a:t>Always know why you are catching an exception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 name="public void create(Map&lt;String,Object&gt; results) throws Exception {…"/>
          <p:cNvSpPr txBox="1"/>
          <p:nvPr>
            <p:ph type="body" idx="1"/>
          </p:nvPr>
        </p:nvSpPr>
        <p:spPr>
          <a:xfrm>
            <a:off x="457200" y="1600200"/>
            <a:ext cx="8229600" cy="4525963"/>
          </a:xfrm>
          <a:prstGeom prst="rect">
            <a:avLst/>
          </a:prstGeom>
        </p:spPr>
        <p:txBody>
          <a:bodyPr>
            <a:normAutofit fontScale="100000" lnSpcReduction="0"/>
          </a:bodyPr>
          <a:lstStyle/>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public void create(Map&lt;String,Object&gt; results) throws Exception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//validate condition</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if(condition) {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r>
              <a:rPr b="1" sz="1600">
                <a:solidFill>
                  <a:srgbClr val="FF3300"/>
                </a:solidFill>
                <a:latin typeface="Courier New"/>
                <a:ea typeface="Courier New"/>
                <a:cs typeface="Courier New"/>
                <a:sym typeface="Courier New"/>
              </a:rPr>
              <a:t>	results.set("ERROR_CODE","CONDITION VIOLATED"); </a:t>
            </a:r>
            <a:endParaRPr b="1" sz="1600">
              <a:solidFill>
                <a:srgbClr val="FF3300"/>
              </a:solidFill>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Map&lt;String,Object&gt; results = new HashMap&lt;&gt;();</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create(results);</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if(results.containsKey("ERROR_CODE"))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pic>
        <p:nvPicPr>
          <p:cNvPr id="587"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114460" y="35521"/>
            <a:ext cx="2057401" cy="1563689"/>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Mixing error handling with output…"/>
          <p:cNvSpPr txBox="1"/>
          <p:nvPr>
            <p:ph type="title"/>
          </p:nvPr>
        </p:nvSpPr>
        <p:spPr>
          <a:xfrm>
            <a:off x="457200" y="274637"/>
            <a:ext cx="8229600" cy="1143001"/>
          </a:xfrm>
          <a:prstGeom prst="rect">
            <a:avLst/>
          </a:prstGeom>
        </p:spPr>
        <p:txBody>
          <a:bodyPr>
            <a:normAutofit fontScale="100000" lnSpcReduction="0"/>
          </a:bodyPr>
          <a:lstStyle/>
          <a:p>
            <a:pPr defTabSz="768095">
              <a:defRPr sz="3696"/>
            </a:pPr>
            <a:r>
              <a:t>Mixing error handling with output </a:t>
            </a:r>
          </a:p>
          <a:p>
            <a:pPr defTabSz="768095">
              <a:defRPr sz="3696"/>
            </a:pPr>
            <a:r>
              <a:rPr>
                <a:solidFill>
                  <a:srgbClr val="009900"/>
                </a:solidFill>
              </a:rPr>
              <a:t>Use Exceptions</a:t>
            </a:r>
          </a:p>
        </p:txBody>
      </p:sp>
      <p:sp>
        <p:nvSpPr>
          <p:cNvPr id="590" name="public void create(Map&lt;String,Object&gt; results) throws Exception {…"/>
          <p:cNvSpPr txBox="1"/>
          <p:nvPr>
            <p:ph type="body" idx="1"/>
          </p:nvPr>
        </p:nvSpPr>
        <p:spPr>
          <a:xfrm>
            <a:off x="457200" y="1600200"/>
            <a:ext cx="8229600" cy="4525963"/>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public void create(Map&lt;String,Object&gt; results) throws Exception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//validate condition</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if(condition) {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throw new ConditionViolatedException();</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try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Map&lt;String,Object&gt; results = new HashMap&lt;&gt;();</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create(results);</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catch(ConditionViolatedException exp) {</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tring line;…"/>
          <p:cNvSpPr/>
          <p:nvPr/>
        </p:nvSpPr>
        <p:spPr>
          <a:xfrm>
            <a:off x="119062" y="1592262"/>
            <a:ext cx="8915401" cy="44729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000"/>
            </a:pPr>
            <a:r>
              <a:rPr b="1">
                <a:solidFill>
                  <a:schemeClr val="accent3">
                    <a:lumOff val="44000"/>
                  </a:schemeClr>
                </a:solidFill>
              </a:rPr>
              <a:t>    String line;</a:t>
            </a:r>
            <a:endParaRPr b="1">
              <a:solidFill>
                <a:schemeClr val="accent3">
                  <a:lumOff val="44000"/>
                </a:schemeClr>
              </a:solidFill>
            </a:endParaRPr>
          </a:p>
          <a:p>
            <a:pPr>
              <a:defRPr sz="2000"/>
            </a:pPr>
            <a:r>
              <a:rPr b="1">
                <a:solidFill>
                  <a:schemeClr val="accent3">
                    <a:lumOff val="44000"/>
                  </a:schemeClr>
                </a:solidFill>
              </a:rPr>
              <a:t>    ArrayList file = new ArrayList();</a:t>
            </a:r>
            <a:endParaRPr b="1">
              <a:solidFill>
                <a:schemeClr val="accent3">
                  <a:lumOff val="44000"/>
                </a:schemeClr>
              </a:solidFill>
            </a:endParaRPr>
          </a:p>
          <a:p>
            <a:pPr>
              <a:defRPr sz="2000"/>
            </a:pPr>
            <a:endParaRPr b="1">
              <a:solidFill>
                <a:schemeClr val="accent3">
                  <a:lumOff val="44000"/>
                </a:schemeClr>
              </a:solidFill>
            </a:endParaRPr>
          </a:p>
          <a:p>
            <a:pPr>
              <a:defRPr sz="2000"/>
            </a:pPr>
            <a:r>
              <a:rPr b="1">
                <a:solidFill>
                  <a:schemeClr val="accent3">
                    <a:lumOff val="44000"/>
                  </a:schemeClr>
                </a:solidFill>
              </a:rPr>
              <a:t>    try </a:t>
            </a:r>
            <a:endParaRPr b="1">
              <a:solidFill>
                <a:schemeClr val="accent3">
                  <a:lumOff val="44000"/>
                </a:schemeClr>
              </a:solidFill>
            </a:endParaRPr>
          </a:p>
          <a:p>
            <a:pPr>
              <a:defRPr sz="2000"/>
            </a:pPr>
            <a:r>
              <a:rPr b="1">
                <a:solidFill>
                  <a:schemeClr val="accent3">
                    <a:lumOff val="44000"/>
                  </a:schemeClr>
                </a:solidFill>
              </a:rPr>
              <a:t>   {    </a:t>
            </a:r>
            <a:endParaRPr b="1">
              <a:solidFill>
                <a:schemeClr val="accent3">
                  <a:lumOff val="44000"/>
                </a:schemeClr>
              </a:solidFill>
            </a:endParaRPr>
          </a:p>
          <a:p>
            <a:pPr>
              <a:defRPr sz="2000"/>
            </a:pPr>
            <a:r>
              <a:rPr b="1">
                <a:solidFill>
                  <a:schemeClr val="accent3">
                    <a:lumOff val="44000"/>
                  </a:schemeClr>
                </a:solidFill>
              </a:rPr>
              <a:t>      BufferedReader in = new BufferedReader(new FileReader(fileName));</a:t>
            </a:r>
            <a:endParaRPr b="1">
              <a:solidFill>
                <a:schemeClr val="accent3">
                  <a:lumOff val="44000"/>
                </a:schemeClr>
              </a:solidFill>
            </a:endParaRPr>
          </a:p>
          <a:p>
            <a:pPr>
              <a:defRPr sz="2000"/>
            </a:pPr>
            <a:r>
              <a:rPr b="1">
                <a:solidFill>
                  <a:schemeClr val="accent3">
                    <a:lumOff val="44000"/>
                  </a:schemeClr>
                </a:solidFill>
              </a:rPr>
              <a:t>      while ((line = in.readLine()) != null)</a:t>
            </a:r>
            <a:endParaRPr b="1">
              <a:solidFill>
                <a:schemeClr val="accent3">
                  <a:lumOff val="44000"/>
                </a:schemeClr>
              </a:solidFill>
            </a:endParaRPr>
          </a:p>
          <a:p>
            <a:pPr>
              <a:defRPr sz="2000"/>
            </a:pPr>
            <a:r>
              <a:rPr b="1">
                <a:solidFill>
                  <a:schemeClr val="accent3">
                    <a:lumOff val="44000"/>
                  </a:schemeClr>
                </a:solidFill>
              </a:rPr>
              <a:t>      {</a:t>
            </a:r>
            <a:endParaRPr b="1">
              <a:solidFill>
                <a:schemeClr val="accent3">
                  <a:lumOff val="44000"/>
                </a:schemeClr>
              </a:solidFill>
            </a:endParaRPr>
          </a:p>
          <a:p>
            <a:pPr>
              <a:defRPr sz="2000"/>
            </a:pPr>
            <a:r>
              <a:rPr b="1">
                <a:solidFill>
                  <a:schemeClr val="accent3">
                    <a:lumOff val="44000"/>
                  </a:schemeClr>
                </a:solidFill>
              </a:rPr>
              <a:t>        file.add(line);</a:t>
            </a:r>
            <a:endParaRPr b="1">
              <a:solidFill>
                <a:schemeClr val="accent3">
                  <a:lumOff val="44000"/>
                </a:schemeClr>
              </a:solidFill>
            </a:endParaRPr>
          </a:p>
          <a:p>
            <a:pPr>
              <a:defRPr sz="2000"/>
            </a:pPr>
            <a:r>
              <a:rPr b="1">
                <a:solidFill>
                  <a:schemeClr val="accent3">
                    <a:lumOff val="44000"/>
                  </a:schemeClr>
                </a:solidFill>
              </a:rPr>
              <a:t>      }</a:t>
            </a:r>
            <a:endParaRPr b="1">
              <a:solidFill>
                <a:schemeClr val="accent3">
                  <a:lumOff val="44000"/>
                </a:schemeClr>
              </a:solidFill>
            </a:endParaRPr>
          </a:p>
          <a:p>
            <a:pPr>
              <a:defRPr sz="2000"/>
            </a:pPr>
            <a:r>
              <a:rPr b="1">
                <a:solidFill>
                  <a:schemeClr val="accent3">
                    <a:lumOff val="44000"/>
                  </a:schemeClr>
                </a:solidFill>
              </a:rPr>
              <a:t>      in.close();</a:t>
            </a:r>
            <a:endParaRPr b="1">
              <a:solidFill>
                <a:schemeClr val="accent3">
                  <a:lumOff val="44000"/>
                </a:schemeClr>
              </a:solidFill>
            </a:endParaRPr>
          </a:p>
          <a:p>
            <a:pPr>
              <a:defRPr sz="2000"/>
            </a:pPr>
            <a:r>
              <a:rPr b="1">
                <a:solidFill>
                  <a:schemeClr val="accent3">
                    <a:lumOff val="44000"/>
                  </a:schemeClr>
                </a:solidFill>
              </a:rPr>
              <a:t>    } </a:t>
            </a:r>
            <a:endParaRPr b="1">
              <a:solidFill>
                <a:schemeClr val="accent3">
                  <a:lumOff val="44000"/>
                </a:schemeClr>
              </a:solidFill>
            </a:endParaRPr>
          </a:p>
          <a:p>
            <a:pPr>
              <a:defRPr sz="2000"/>
            </a:pPr>
            <a:r>
              <a:rPr b="1">
                <a:solidFill>
                  <a:schemeClr val="accent3">
                    <a:lumOff val="44000"/>
                  </a:schemeClr>
                </a:solidFill>
              </a:rPr>
              <a:t>    catch (Exception e)</a:t>
            </a:r>
            <a:endParaRPr b="1">
              <a:solidFill>
                <a:schemeClr val="accent3">
                  <a:lumOff val="44000"/>
                </a:schemeClr>
              </a:solidFill>
            </a:endParaRPr>
          </a:p>
          <a:p>
            <a:pPr>
              <a:defRPr sz="2000"/>
            </a:pPr>
            <a:r>
              <a:rPr b="1">
                <a:solidFill>
                  <a:schemeClr val="accent3">
                    <a:lumOff val="44000"/>
                  </a:schemeClr>
                </a:solidFill>
              </a:rPr>
              <a:t>    {</a:t>
            </a:r>
            <a:endParaRPr b="1">
              <a:solidFill>
                <a:schemeClr val="accent3">
                  <a:lumOff val="44000"/>
                </a:schemeClr>
              </a:solidFill>
            </a:endParaRPr>
          </a:p>
          <a:p>
            <a:pPr>
              <a:defRPr sz="2000"/>
            </a:pPr>
            <a:r>
              <a:rPr b="1">
                <a:solidFill>
                  <a:schemeClr val="accent3">
                    <a:lumOff val="44000"/>
                  </a:schemeClr>
                </a:solidFill>
              </a:rPr>
              <a:t>    }</a:t>
            </a:r>
          </a:p>
        </p:txBody>
      </p:sp>
      <p:pic>
        <p:nvPicPr>
          <p:cNvPr id="593"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method 1…"/>
          <p:cNvSpPr txBox="1"/>
          <p:nvPr>
            <p:ph type="body" idx="1"/>
          </p:nvPr>
        </p:nvSpPr>
        <p:spPr>
          <a:xfrm>
            <a:off x="2209800" y="1600200"/>
            <a:ext cx="6477000" cy="4525963"/>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//method 1</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catch(SQLException exp)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log.fatal("Exception occurred:", exp);</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throw exp;</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//method 2</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try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//call method 1</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catch(Exception exp)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r>
              <a:rPr b="1" sz="1600">
                <a:solidFill>
                  <a:srgbClr val="FF3300"/>
                </a:solidFill>
                <a:latin typeface="Courier New"/>
                <a:ea typeface="Courier New"/>
                <a:cs typeface="Courier New"/>
                <a:sym typeface="Courier New"/>
              </a:rPr>
              <a:t>log.fatal("Exception occurred:", exp);</a:t>
            </a:r>
            <a:endParaRPr b="1" sz="1600">
              <a:solidFill>
                <a:srgbClr val="FF3300"/>
              </a:solidFill>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pic>
        <p:nvPicPr>
          <p:cNvPr id="596"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048000" y="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Log exception stack trace only once"/>
          <p:cNvSpPr txBox="1"/>
          <p:nvPr>
            <p:ph type="title"/>
          </p:nvPr>
        </p:nvSpPr>
        <p:spPr>
          <a:xfrm>
            <a:off x="457200" y="274637"/>
            <a:ext cx="8229600" cy="1143001"/>
          </a:xfrm>
          <a:prstGeom prst="rect">
            <a:avLst/>
          </a:prstGeom>
        </p:spPr>
        <p:txBody>
          <a:bodyPr>
            <a:normAutofit fontScale="100000" lnSpcReduction="0"/>
          </a:bodyPr>
          <a:lstStyle>
            <a:lvl1pPr>
              <a:defRPr sz="3600">
                <a:solidFill>
                  <a:srgbClr val="009900"/>
                </a:solidFill>
              </a:defRPr>
            </a:lvl1pPr>
          </a:lstStyle>
          <a:p>
            <a:pPr>
              <a:defRPr sz="4400">
                <a:solidFill>
                  <a:srgbClr val="000000"/>
                </a:solidFill>
              </a:defRPr>
            </a:pPr>
            <a:r>
              <a:rPr sz="3600">
                <a:solidFill>
                  <a:srgbClr val="009900"/>
                </a:solidFill>
              </a:rPr>
              <a:t>Log exception stack trace only once</a:t>
            </a:r>
          </a:p>
        </p:txBody>
      </p:sp>
      <p:sp>
        <p:nvSpPr>
          <p:cNvPr id="601" name="//method 1…"/>
          <p:cNvSpPr txBox="1"/>
          <p:nvPr>
            <p:ph type="body" idx="1"/>
          </p:nvPr>
        </p:nvSpPr>
        <p:spPr>
          <a:xfrm>
            <a:off x="2209800" y="1905000"/>
            <a:ext cx="6477000" cy="4221163"/>
          </a:xfrm>
          <a:prstGeom prst="rect">
            <a:avLst/>
          </a:prstGeom>
        </p:spPr>
        <p:txBody>
          <a:bodyPr>
            <a:normAutofit fontScale="100000" lnSpcReduction="0"/>
          </a:bodyPr>
          <a:lstStyle/>
          <a:p>
            <a:pPr>
              <a:lnSpc>
                <a:spcPct val="80000"/>
              </a:lnSpc>
              <a:spcBef>
                <a:spcPts val="300"/>
              </a:spcBef>
              <a:buSzTx/>
              <a:buNone/>
            </a:pPr>
            <a:r>
              <a:rPr b="1" sz="1600">
                <a:latin typeface="Courier New"/>
                <a:ea typeface="Courier New"/>
                <a:cs typeface="Courier New"/>
                <a:sym typeface="Courier New"/>
              </a:rPr>
              <a:t>//method 1</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catch(SQLException exp) {</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	log.fatal("Exception occurred:", exp);</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	throw exp;</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lnSpc>
                <a:spcPct val="80000"/>
              </a:lnSpc>
              <a:buSzTx/>
              <a:buNone/>
            </a:pP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//method 2</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try {</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	//call method 1</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catch(Exception exp) {</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lnSpc>
                <a:spcPct val="80000"/>
              </a:lnSpc>
              <a:spcBef>
                <a:spcPts val="300"/>
              </a:spcBef>
              <a:buSzTx/>
              <a:buNone/>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3" name="catch(InterruptedException e) {…"/>
          <p:cNvSpPr txBox="1"/>
          <p:nvPr>
            <p:ph type="body" idx="1"/>
          </p:nvPr>
        </p:nvSpPr>
        <p:spPr>
          <a:xfrm>
            <a:off x="457200" y="1600199"/>
            <a:ext cx="8229600" cy="4953002"/>
          </a:xfrm>
          <a:prstGeom prst="rect">
            <a:avLst/>
          </a:prstGeom>
        </p:spPr>
        <p:txBody>
          <a:bodyPr>
            <a:normAutofit fontScale="100000" lnSpcReduction="0"/>
          </a:bodyPr>
          <a:lstStyle/>
          <a:p>
            <a:pPr>
              <a:lnSpc>
                <a:spcPct val="90000"/>
              </a:lnSpc>
              <a:spcBef>
                <a:spcPts val="300"/>
              </a:spcBef>
              <a:buSzTx/>
              <a:buNone/>
            </a:pPr>
            <a:r>
              <a:rPr b="1" sz="1600">
                <a:latin typeface="Courier New"/>
                <a:ea typeface="Courier New"/>
                <a:cs typeface="Courier New"/>
                <a:sym typeface="Courier New"/>
              </a:rPr>
              <a:t>catch(InterruptedException e) {</a:t>
            </a:r>
            <a:endParaRPr b="1" sz="1600">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 	</a:t>
            </a:r>
            <a:r>
              <a:rPr b="1" sz="1600">
                <a:solidFill>
                  <a:srgbClr val="FF3300"/>
                </a:solidFill>
                <a:latin typeface="Courier New"/>
                <a:ea typeface="Courier New"/>
                <a:cs typeface="Courier New"/>
                <a:sym typeface="Courier New"/>
              </a:rPr>
              <a:t>AppException exp = new AppException();</a:t>
            </a:r>
            <a:endParaRPr b="1" sz="1600">
              <a:solidFill>
                <a:srgbClr val="FF3300"/>
              </a:solidFill>
              <a:latin typeface="Courier New"/>
              <a:ea typeface="Courier New"/>
              <a:cs typeface="Courier New"/>
              <a:sym typeface="Courier New"/>
            </a:endParaRPr>
          </a:p>
          <a:p>
            <a:pPr>
              <a:lnSpc>
                <a:spcPct val="90000"/>
              </a:lnSpc>
              <a:spcBef>
                <a:spcPts val="300"/>
              </a:spcBef>
              <a:buSzTx/>
              <a:buNone/>
            </a:pPr>
            <a:r>
              <a:rPr b="1" sz="1600">
                <a:solidFill>
                  <a:srgbClr val="FF3300"/>
                </a:solidFill>
                <a:latin typeface="Courier New"/>
                <a:ea typeface="Courier New"/>
                <a:cs typeface="Courier New"/>
                <a:sym typeface="Courier New"/>
              </a:rPr>
              <a:t>	exp.addError(Constants.ERROR_CODE, "EXP005");</a:t>
            </a:r>
            <a:endParaRPr b="1" sz="1600">
              <a:solidFill>
                <a:srgbClr val="FF3300"/>
              </a:solidFill>
              <a:latin typeface="Courier New"/>
              <a:ea typeface="Courier New"/>
              <a:cs typeface="Courier New"/>
              <a:sym typeface="Courier New"/>
            </a:endParaRPr>
          </a:p>
          <a:p>
            <a:pPr>
              <a:lnSpc>
                <a:spcPct val="90000"/>
              </a:lnSpc>
              <a:spcBef>
                <a:spcPts val="300"/>
              </a:spcBef>
              <a:buSzTx/>
              <a:buNone/>
            </a:pPr>
            <a:r>
              <a:rPr b="1" sz="1600">
                <a:solidFill>
                  <a:srgbClr val="FF3300"/>
                </a:solidFill>
                <a:latin typeface="Courier New"/>
                <a:ea typeface="Courier New"/>
                <a:cs typeface="Courier New"/>
                <a:sym typeface="Courier New"/>
              </a:rPr>
              <a:t>	exp.addError(Constants.ERROR_MESG, e.getMessage());</a:t>
            </a:r>
            <a:endParaRPr b="1" sz="1600">
              <a:solidFill>
                <a:srgbClr val="FF3300"/>
              </a:solidFill>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	throw exp;</a:t>
            </a:r>
            <a:endParaRPr b="1" sz="1600">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catch(SQLException e) {</a:t>
            </a:r>
            <a:endParaRPr b="1" sz="1600">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	</a:t>
            </a:r>
            <a:r>
              <a:rPr b="1" sz="1600">
                <a:solidFill>
                  <a:srgbClr val="FF3300"/>
                </a:solidFill>
                <a:latin typeface="Courier New"/>
                <a:ea typeface="Courier New"/>
                <a:cs typeface="Courier New"/>
                <a:sym typeface="Courier New"/>
              </a:rPr>
              <a:t>AppException exp = new AppException();</a:t>
            </a:r>
            <a:endParaRPr b="1" sz="1600">
              <a:solidFill>
                <a:srgbClr val="FF3300"/>
              </a:solidFill>
              <a:latin typeface="Courier New"/>
              <a:ea typeface="Courier New"/>
              <a:cs typeface="Courier New"/>
              <a:sym typeface="Courier New"/>
            </a:endParaRPr>
          </a:p>
          <a:p>
            <a:pPr>
              <a:lnSpc>
                <a:spcPct val="90000"/>
              </a:lnSpc>
              <a:spcBef>
                <a:spcPts val="300"/>
              </a:spcBef>
              <a:buSzTx/>
              <a:buNone/>
            </a:pPr>
            <a:r>
              <a:rPr b="1" sz="1600">
                <a:solidFill>
                  <a:srgbClr val="FF3300"/>
                </a:solidFill>
                <a:latin typeface="Courier New"/>
                <a:ea typeface="Courier New"/>
                <a:cs typeface="Courier New"/>
                <a:sym typeface="Courier New"/>
              </a:rPr>
              <a:t>	exp.addError(Constants.ERROR_CODE, "EXP011");</a:t>
            </a:r>
            <a:endParaRPr b="1" sz="1600">
              <a:solidFill>
                <a:srgbClr val="FF3300"/>
              </a:solidFill>
              <a:latin typeface="Courier New"/>
              <a:ea typeface="Courier New"/>
              <a:cs typeface="Courier New"/>
              <a:sym typeface="Courier New"/>
            </a:endParaRPr>
          </a:p>
          <a:p>
            <a:pPr>
              <a:lnSpc>
                <a:spcPct val="90000"/>
              </a:lnSpc>
              <a:spcBef>
                <a:spcPts val="300"/>
              </a:spcBef>
              <a:buSzTx/>
              <a:buNone/>
            </a:pPr>
            <a:r>
              <a:rPr b="1" sz="1600">
                <a:solidFill>
                  <a:srgbClr val="FF3300"/>
                </a:solidFill>
                <a:latin typeface="Courier New"/>
                <a:ea typeface="Courier New"/>
                <a:cs typeface="Courier New"/>
                <a:sym typeface="Courier New"/>
              </a:rPr>
              <a:t>	exp.addError(Constants.ERROR_MESG, e.getMessage());</a:t>
            </a:r>
            <a:endParaRPr b="1" sz="1600">
              <a:solidFill>
                <a:srgbClr val="FF3300"/>
              </a:solidFill>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	throw exp;</a:t>
            </a:r>
            <a:endParaRPr b="1" sz="1600">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catch(Exception e) {</a:t>
            </a:r>
            <a:endParaRPr b="1" sz="1600">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 	</a:t>
            </a:r>
            <a:r>
              <a:rPr b="1" sz="1600">
                <a:solidFill>
                  <a:srgbClr val="FF3300"/>
                </a:solidFill>
                <a:latin typeface="Courier New"/>
                <a:ea typeface="Courier New"/>
                <a:cs typeface="Courier New"/>
                <a:sym typeface="Courier New"/>
              </a:rPr>
              <a:t>AppException exp = new AppException();</a:t>
            </a:r>
            <a:endParaRPr b="1" sz="1600">
              <a:solidFill>
                <a:srgbClr val="FF3300"/>
              </a:solidFill>
              <a:latin typeface="Courier New"/>
              <a:ea typeface="Courier New"/>
              <a:cs typeface="Courier New"/>
              <a:sym typeface="Courier New"/>
            </a:endParaRPr>
          </a:p>
          <a:p>
            <a:pPr>
              <a:lnSpc>
                <a:spcPct val="90000"/>
              </a:lnSpc>
              <a:spcBef>
                <a:spcPts val="300"/>
              </a:spcBef>
              <a:buSzTx/>
              <a:buNone/>
            </a:pPr>
            <a:r>
              <a:rPr b="1" sz="1600">
                <a:solidFill>
                  <a:srgbClr val="FF3300"/>
                </a:solidFill>
                <a:latin typeface="Courier New"/>
                <a:ea typeface="Courier New"/>
                <a:cs typeface="Courier New"/>
                <a:sym typeface="Courier New"/>
              </a:rPr>
              <a:t>	exp.addError(Constants.ERROR_CODE, "EXP003");</a:t>
            </a:r>
            <a:endParaRPr b="1" sz="1600">
              <a:solidFill>
                <a:srgbClr val="FF3300"/>
              </a:solidFill>
              <a:latin typeface="Courier New"/>
              <a:ea typeface="Courier New"/>
              <a:cs typeface="Courier New"/>
              <a:sym typeface="Courier New"/>
            </a:endParaRPr>
          </a:p>
          <a:p>
            <a:pPr>
              <a:lnSpc>
                <a:spcPct val="90000"/>
              </a:lnSpc>
              <a:spcBef>
                <a:spcPts val="300"/>
              </a:spcBef>
              <a:buSzTx/>
              <a:buNone/>
            </a:pPr>
            <a:r>
              <a:rPr b="1" sz="1600">
                <a:solidFill>
                  <a:srgbClr val="FF3300"/>
                </a:solidFill>
                <a:latin typeface="Courier New"/>
                <a:ea typeface="Courier New"/>
                <a:cs typeface="Courier New"/>
                <a:sym typeface="Courier New"/>
              </a:rPr>
              <a:t>	exp.addError(Constants.ERROR_MESG, e.getMessage());</a:t>
            </a:r>
            <a:endParaRPr b="1" sz="1600">
              <a:solidFill>
                <a:srgbClr val="FF3300"/>
              </a:solidFill>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	throw exp;</a:t>
            </a:r>
            <a:endParaRPr b="1" sz="1600">
              <a:latin typeface="Courier New"/>
              <a:ea typeface="Courier New"/>
              <a:cs typeface="Courier New"/>
              <a:sym typeface="Courier New"/>
            </a:endParaRPr>
          </a:p>
          <a:p>
            <a:pPr>
              <a:lnSpc>
                <a:spcPct val="90000"/>
              </a:lnSpc>
              <a:spcBef>
                <a:spcPts val="300"/>
              </a:spcBef>
              <a:buSzTx/>
              <a:buNone/>
            </a:pPr>
            <a:r>
              <a:rPr b="1" sz="1600">
                <a:latin typeface="Courier New"/>
                <a:ea typeface="Courier New"/>
                <a:cs typeface="Courier New"/>
                <a:sym typeface="Courier New"/>
              </a:rPr>
              <a:t>}</a:t>
            </a:r>
          </a:p>
        </p:txBody>
      </p:sp>
      <p:pic>
        <p:nvPicPr>
          <p:cNvPr id="604"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98800" y="381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9" name="Image" descr="Image"/>
          <p:cNvPicPr>
            <a:picLocks noChangeAspect="1"/>
          </p:cNvPicPr>
          <p:nvPr/>
        </p:nvPicPr>
        <p:blipFill>
          <a:blip r:embed="rId2">
            <a:extLst/>
          </a:blip>
          <a:stretch>
            <a:fillRect/>
          </a:stretch>
        </p:blipFill>
        <p:spPr>
          <a:xfrm>
            <a:off x="520700" y="387350"/>
            <a:ext cx="8102600" cy="608330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6" name="remove duplicate code"/>
          <p:cNvSpPr txBox="1"/>
          <p:nvPr>
            <p:ph type="title"/>
          </p:nvPr>
        </p:nvSpPr>
        <p:spPr>
          <a:xfrm>
            <a:off x="457200" y="274637"/>
            <a:ext cx="8229600" cy="1143001"/>
          </a:xfrm>
          <a:prstGeom prst="rect">
            <a:avLst/>
          </a:prstGeom>
        </p:spPr>
        <p:txBody>
          <a:bodyPr>
            <a:normAutofit fontScale="100000" lnSpcReduction="0"/>
          </a:bodyPr>
          <a:lstStyle/>
          <a:p>
            <a:pPr/>
            <a:r>
              <a:t>remove </a:t>
            </a:r>
            <a:r>
              <a:rPr sz="4000">
                <a:solidFill>
                  <a:srgbClr val="009900"/>
                </a:solidFill>
              </a:rPr>
              <a:t>duplicate code</a:t>
            </a:r>
          </a:p>
        </p:txBody>
      </p:sp>
      <p:sp>
        <p:nvSpPr>
          <p:cNvPr id="607" name="private AppException createAppException(String errorCode) {…"/>
          <p:cNvSpPr txBox="1"/>
          <p:nvPr>
            <p:ph type="body" idx="1"/>
          </p:nvPr>
        </p:nvSpPr>
        <p:spPr>
          <a:xfrm>
            <a:off x="457200" y="1600200"/>
            <a:ext cx="8229600" cy="4525963"/>
          </a:xfrm>
          <a:prstGeom prst="rect">
            <a:avLst/>
          </a:prstGeom>
        </p:spPr>
        <p:txBody>
          <a:bodyPr>
            <a:normAutofit fontScale="100000" lnSpcReduction="0"/>
          </a:bodyPr>
          <a:lstStyle/>
          <a:p>
            <a:pPr marL="318897" indent="-318897" defTabSz="850391">
              <a:spcBef>
                <a:spcPts val="300"/>
              </a:spcBef>
              <a:buSzTx/>
              <a:buNone/>
              <a:defRPr sz="2976"/>
            </a:pPr>
            <a:r>
              <a:rPr b="1" sz="1488">
                <a:latin typeface="Courier New"/>
                <a:ea typeface="Courier New"/>
                <a:cs typeface="Courier New"/>
                <a:sym typeface="Courier New"/>
              </a:rPr>
              <a:t>private AppException createAppException(String errorCode) {</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	AppException exp = new AppException();</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	exp.addError(Constants.ERROR_CODE, errorCode);</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	exp.addError(Constants.ERROR_MESG, exp.getMessage());</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	return exp;	</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a:t>
            </a:r>
            <a:endParaRPr b="1" sz="1488">
              <a:latin typeface="Courier New"/>
              <a:ea typeface="Courier New"/>
              <a:cs typeface="Courier New"/>
              <a:sym typeface="Courier New"/>
            </a:endParaRPr>
          </a:p>
          <a:p>
            <a:pPr marL="318897" indent="-318897" defTabSz="850391">
              <a:buSzTx/>
              <a:buNone/>
              <a:defRPr sz="2976"/>
            </a:pP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//code</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catch(InterruptedException exp) {</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	throw createAppException("EXP005");</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catch(SQLException exp) {</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	throw createAppException("EXP011");</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catch(Exception exp) {</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	throw createAppException("EXP003");</a:t>
            </a:r>
            <a:endParaRPr b="1" sz="1488">
              <a:latin typeface="Courier New"/>
              <a:ea typeface="Courier New"/>
              <a:cs typeface="Courier New"/>
              <a:sym typeface="Courier New"/>
            </a:endParaRPr>
          </a:p>
          <a:p>
            <a:pPr marL="318897" indent="-318897" defTabSz="850391">
              <a:spcBef>
                <a:spcPts val="300"/>
              </a:spcBef>
              <a:buSzTx/>
              <a:buNone/>
              <a:defRPr sz="2976"/>
            </a:pPr>
            <a:r>
              <a:rPr b="1" sz="1488">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 name="void fun()…"/>
          <p:cNvSpPr/>
          <p:nvPr/>
        </p:nvSpPr>
        <p:spPr>
          <a:xfrm>
            <a:off x="228600" y="2209800"/>
            <a:ext cx="8610600" cy="40792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sz="1400">
                <a:solidFill>
                  <a:schemeClr val="accent3">
                    <a:lumOff val="44000"/>
                  </a:schemeClr>
                </a:solidFill>
              </a:rPr>
              <a:t>void fun()</a:t>
            </a:r>
            <a:endParaRPr sz="1400">
              <a:solidFill>
                <a:schemeClr val="accent3">
                  <a:lumOff val="44000"/>
                </a:schemeClr>
              </a:solidFill>
            </a:endParaRPr>
          </a:p>
          <a:p>
            <a:pPr/>
            <a:r>
              <a:rPr sz="1400">
                <a:solidFill>
                  <a:schemeClr val="accent3">
                    <a:lumOff val="44000"/>
                  </a:schemeClr>
                </a:solidFill>
              </a:rPr>
              <a:t>{</a:t>
            </a:r>
            <a:endParaRPr sz="1400">
              <a:solidFill>
                <a:schemeClr val="accent3">
                  <a:lumOff val="44000"/>
                </a:schemeClr>
              </a:solidFill>
            </a:endParaRPr>
          </a:p>
          <a:p>
            <a:pPr lvl="1"/>
            <a:r>
              <a:rPr sz="1400">
                <a:solidFill>
                  <a:schemeClr val="accent3">
                    <a:lumOff val="44000"/>
                  </a:schemeClr>
                </a:solidFill>
              </a:rPr>
              <a:t>try</a:t>
            </a:r>
            <a:endParaRPr sz="1400">
              <a:solidFill>
                <a:schemeClr val="accent3">
                  <a:lumOff val="44000"/>
                </a:schemeClr>
              </a:solidFill>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	…logic 1</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 </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	if(cond)</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	      throw new Exception(…);</a:t>
            </a:r>
            <a:endParaRPr b="1" sz="1400">
              <a:solidFill>
                <a:schemeClr val="accent3">
                  <a:lumOff val="44000"/>
                </a:schemeClr>
              </a:solidFill>
              <a:latin typeface="Comic Sans MS"/>
              <a:ea typeface="Comic Sans MS"/>
              <a:cs typeface="Comic Sans MS"/>
              <a:sym typeface="Comic Sans MS"/>
            </a:endParaRPr>
          </a:p>
          <a:p>
            <a:pPr lvl="1"/>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	…logic 2</a:t>
            </a:r>
            <a:endParaRPr b="1" sz="1400">
              <a:solidFill>
                <a:schemeClr val="accent3">
                  <a:lumOff val="44000"/>
                </a:schemeClr>
              </a:solidFill>
              <a:latin typeface="Comic Sans MS"/>
              <a:ea typeface="Comic Sans MS"/>
              <a:cs typeface="Comic Sans MS"/>
              <a:sym typeface="Comic Sans MS"/>
            </a:endParaRPr>
          </a:p>
          <a:p>
            <a:pPr lvl="1"/>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catch(Exception e)</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	…logic 3</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p>
        </p:txBody>
      </p:sp>
      <p:pic>
        <p:nvPicPr>
          <p:cNvPr id="610"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209925" y="576262"/>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try {…"/>
          <p:cNvSpPr/>
          <p:nvPr/>
        </p:nvSpPr>
        <p:spPr>
          <a:xfrm>
            <a:off x="228600" y="2209800"/>
            <a:ext cx="8610600" cy="4625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300">
                <a:latin typeface="+mn-lt"/>
                <a:ea typeface="+mn-ea"/>
                <a:cs typeface="+mn-cs"/>
                <a:sym typeface="Helvetica"/>
              </a:defRPr>
            </a:pPr>
            <a:r>
              <a:rPr sz="1400">
                <a:solidFill>
                  <a:schemeClr val="accent3">
                    <a:lumOff val="44000"/>
                  </a:schemeClr>
                </a:solidFill>
              </a:rPr>
              <a:t>try {</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a:t>
            </a:r>
            <a:endParaRPr sz="1400">
              <a:solidFill>
                <a:schemeClr val="accent3">
                  <a:lumOff val="44000"/>
                </a:schemeClr>
              </a:solidFill>
            </a:endParaRPr>
          </a:p>
          <a:p>
            <a:pPr defTabSz="457200">
              <a:defRPr sz="1300">
                <a:latin typeface="+mn-lt"/>
                <a:ea typeface="+mn-ea"/>
                <a:cs typeface="+mn-cs"/>
                <a:sym typeface="Helvetica"/>
              </a:defRPr>
            </a:pP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catch (Exception e) {</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LOGGER.error("Exception :", e);</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LOGGER.debug("Exception :" + e.getMessage());</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try {</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con.rollback();</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 catch (SQLException e1) {</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LOGGER.error("Exception :", e1);</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LOGGER.debug("Exception :" + e1.getMessage());</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finally {</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try {</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con.close();</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 catch (SQLException e1) {	</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LOGGER.error("Exception :", e1);</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LOGGER.debug("Exception :" + e1.getMessage());</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	}</a:t>
            </a:r>
            <a:endParaRPr sz="1400">
              <a:solidFill>
                <a:schemeClr val="accent3">
                  <a:lumOff val="44000"/>
                </a:schemeClr>
              </a:solidFill>
            </a:endParaRPr>
          </a:p>
          <a:p>
            <a:pPr defTabSz="457200">
              <a:defRPr sz="1300">
                <a:latin typeface="+mn-lt"/>
                <a:ea typeface="+mn-ea"/>
                <a:cs typeface="+mn-cs"/>
                <a:sym typeface="Helvetica"/>
              </a:defRPr>
            </a:pPr>
            <a:r>
              <a:rPr sz="1400">
                <a:solidFill>
                  <a:schemeClr val="accent3">
                    <a:lumOff val="44000"/>
                  </a:schemeClr>
                </a:solidFill>
              </a:rPr>
              <a:t>}</a:t>
            </a:r>
            <a:endParaRPr sz="1400">
              <a:solidFill>
                <a:schemeClr val="accent3">
                  <a:lumOff val="44000"/>
                </a:schemeClr>
              </a:solidFill>
            </a:endParaRPr>
          </a:p>
        </p:txBody>
      </p:sp>
      <p:pic>
        <p:nvPicPr>
          <p:cNvPr id="615"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09925" y="576262"/>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8" name="functions"/>
          <p:cNvSpPr txBox="1"/>
          <p:nvPr>
            <p:ph type="title" idx="4294967295"/>
          </p:nvPr>
        </p:nvSpPr>
        <p:spPr>
          <a:xfrm>
            <a:off x="457200" y="2374900"/>
            <a:ext cx="8229600" cy="1143001"/>
          </a:xfrm>
          <a:prstGeom prst="rect">
            <a:avLst/>
          </a:prstGeom>
        </p:spPr>
        <p:txBody>
          <a:bodyPr>
            <a:normAutofit fontScale="100000" lnSpcReduction="0"/>
          </a:bodyPr>
          <a:lstStyle>
            <a:lvl1pPr>
              <a:defRPr b="1"/>
            </a:lvl1pPr>
          </a:lstStyle>
          <a:p>
            <a:pPr>
              <a:defRPr b="0"/>
            </a:pPr>
            <a:r>
              <a:rPr b="1"/>
              <a:t>functions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1" name="Image" descr="Image"/>
          <p:cNvPicPr>
            <a:picLocks noChangeAspect="1"/>
          </p:cNvPicPr>
          <p:nvPr/>
        </p:nvPicPr>
        <p:blipFill>
          <a:blip r:embed="rId2">
            <a:extLst/>
          </a:blip>
          <a:stretch>
            <a:fillRect/>
          </a:stretch>
        </p:blipFill>
        <p:spPr>
          <a:xfrm>
            <a:off x="1434286" y="0"/>
            <a:ext cx="6275428" cy="68580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Nesting Levels"/>
          <p:cNvSpPr txBox="1"/>
          <p:nvPr>
            <p:ph type="title"/>
          </p:nvPr>
        </p:nvSpPr>
        <p:spPr>
          <a:xfrm>
            <a:off x="457200" y="274638"/>
            <a:ext cx="8229600" cy="1143001"/>
          </a:xfrm>
          <a:prstGeom prst="rect">
            <a:avLst/>
          </a:prstGeom>
        </p:spPr>
        <p:txBody>
          <a:bodyPr/>
          <a:lstStyle/>
          <a:p>
            <a:pPr defTabSz="557784">
              <a:defRPr sz="2379"/>
            </a:pPr>
            <a:br/>
            <a:r>
              <a:rPr b="1"/>
              <a:t>Nesting Levels </a:t>
            </a:r>
            <a:br>
              <a:rPr b="1"/>
            </a:br>
          </a:p>
        </p:txBody>
      </p:sp>
      <p:sp>
        <p:nvSpPr>
          <p:cNvPr id="624" name="{if &lt; 4 , switch,while,do, for &lt;3}"/>
          <p:cNvSpPr txBox="1"/>
          <p:nvPr/>
        </p:nvSpPr>
        <p:spPr>
          <a:xfrm>
            <a:off x="685800" y="5473700"/>
            <a:ext cx="7772400" cy="688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4000"/>
            </a:lvl1pPr>
          </a:lstStyle>
          <a:p>
            <a:pPr/>
            <a:r>
              <a:t>{if &lt; 4 , switch,while,do, for &lt;3} </a:t>
            </a:r>
          </a:p>
        </p:txBody>
      </p:sp>
      <p:pic>
        <p:nvPicPr>
          <p:cNvPr id="625" name="Image" descr="Image"/>
          <p:cNvPicPr>
            <a:picLocks noChangeAspect="1"/>
          </p:cNvPicPr>
          <p:nvPr/>
        </p:nvPicPr>
        <p:blipFill>
          <a:blip r:embed="rId3">
            <a:extLst/>
          </a:blip>
          <a:stretch>
            <a:fillRect/>
          </a:stretch>
        </p:blipFill>
        <p:spPr>
          <a:xfrm>
            <a:off x="1892300" y="1498600"/>
            <a:ext cx="4974352" cy="331623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9"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114460" y="1191221"/>
            <a:ext cx="2057401" cy="1563689"/>
          </a:xfrm>
          <a:prstGeom prst="rect">
            <a:avLst/>
          </a:prstGeom>
          <a:ln w="12700">
            <a:miter lim="400000"/>
          </a:ln>
        </p:spPr>
      </p:pic>
      <p:sp>
        <p:nvSpPr>
          <p:cNvPr id="630" name="double potentialEnergy(double mass, double height) {…"/>
          <p:cNvSpPr/>
          <p:nvPr/>
        </p:nvSpPr>
        <p:spPr>
          <a:xfrm>
            <a:off x="304800" y="3378200"/>
            <a:ext cx="8534400" cy="130454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500"/>
              </a:spcBef>
              <a:defRPr sz="3200"/>
            </a:pPr>
            <a:r>
              <a:rPr sz="2400">
                <a:solidFill>
                  <a:schemeClr val="accent3">
                    <a:lumOff val="44000"/>
                  </a:schemeClr>
                </a:solidFill>
              </a:rPr>
              <a:t>double potentialEnergy(double mass, double height) {</a:t>
            </a:r>
          </a:p>
          <a:p>
            <a:pPr>
              <a:spcBef>
                <a:spcPts val="500"/>
              </a:spcBef>
              <a:defRPr sz="3200"/>
            </a:pPr>
            <a:r>
              <a:rPr sz="2400">
                <a:solidFill>
                  <a:schemeClr val="accent3">
                    <a:lumOff val="44000"/>
                  </a:schemeClr>
                </a:solidFill>
              </a:rPr>
              <a:t>  return mass * height * 9.81;</a:t>
            </a:r>
          </a:p>
          <a:p>
            <a:pPr>
              <a:spcBef>
                <a:spcPts val="500"/>
              </a:spcBef>
              <a:defRPr sz="3200"/>
            </a:pPr>
            <a:r>
              <a:rPr sz="2400">
                <a:solidFill>
                  <a:schemeClr val="accent3">
                    <a:lumOff val="44000"/>
                  </a:schemeClr>
                </a:solidFill>
              </a:rPr>
              <a: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4" name="Magic Numbers and Strings"/>
          <p:cNvSpPr txBox="1"/>
          <p:nvPr>
            <p:ph type="title"/>
          </p:nvPr>
        </p:nvSpPr>
        <p:spPr>
          <a:xfrm>
            <a:off x="892968" y="5239916"/>
            <a:ext cx="7358064" cy="1000126"/>
          </a:xfrm>
          <a:prstGeom prst="rect">
            <a:avLst/>
          </a:prstGeom>
        </p:spPr>
        <p:txBody>
          <a:bodyPr/>
          <a:lstStyle>
            <a:lvl1pPr defTabSz="473201">
              <a:defRPr sz="4536"/>
            </a:lvl1pPr>
          </a:lstStyle>
          <a:p>
            <a:pPr/>
            <a:r>
              <a:t>Magic Numbers and Strings</a:t>
            </a:r>
          </a:p>
        </p:txBody>
      </p:sp>
      <p:sp>
        <p:nvSpPr>
          <p:cNvPr id="635" name="Explicit is better than implicit. - Tim Peters, The Zen of Python"/>
          <p:cNvSpPr txBox="1"/>
          <p:nvPr/>
        </p:nvSpPr>
        <p:spPr>
          <a:xfrm>
            <a:off x="1423004" y="6388609"/>
            <a:ext cx="6597918" cy="274638"/>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ctr">
            <a:spAutoFit/>
          </a:bodyPr>
          <a:lstStyle>
            <a:lvl1pPr marL="342900" indent="-342900" algn="ctr">
              <a:spcBef>
                <a:spcPts val="700"/>
              </a:spcBef>
              <a:buFont typeface="Arial"/>
              <a:defRPr i="1" sz="1400"/>
            </a:lvl1pPr>
          </a:lstStyle>
          <a:p>
            <a:pPr>
              <a:defRPr i="0"/>
            </a:pPr>
            <a:r>
              <a:rPr i="1"/>
              <a:t>Explicit is better than implicit. - Tim Peters, The Zen of Python</a:t>
            </a:r>
          </a:p>
        </p:txBody>
      </p:sp>
      <p:pic>
        <p:nvPicPr>
          <p:cNvPr id="636" name="Image" descr="Image"/>
          <p:cNvPicPr>
            <a:picLocks noChangeAspect="1"/>
          </p:cNvPicPr>
          <p:nvPr/>
        </p:nvPicPr>
        <p:blipFill>
          <a:blip r:embed="rId2">
            <a:extLst/>
          </a:blip>
          <a:stretch>
            <a:fillRect/>
          </a:stretch>
        </p:blipFill>
        <p:spPr>
          <a:xfrm>
            <a:off x="3344167" y="1830585"/>
            <a:ext cx="2455666" cy="3196830"/>
          </a:xfrm>
          <a:prstGeom prst="rect">
            <a:avLst/>
          </a:prstGeom>
          <a:ln w="3175">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Replace Magic Number with  Symbolic Constant"/>
          <p:cNvSpPr txBox="1"/>
          <p:nvPr>
            <p:ph type="title"/>
          </p:nvPr>
        </p:nvSpPr>
        <p:spPr>
          <a:xfrm>
            <a:off x="0" y="27709"/>
            <a:ext cx="9144000" cy="1143001"/>
          </a:xfrm>
          <a:prstGeom prst="rect">
            <a:avLst/>
          </a:prstGeom>
        </p:spPr>
        <p:txBody>
          <a:bodyPr/>
          <a:lstStyle/>
          <a:p>
            <a:pPr defTabSz="832104">
              <a:defRPr sz="3549"/>
            </a:pPr>
            <a:r>
              <a:rPr b="1"/>
              <a:t>Replace Magic Number with</a:t>
            </a:r>
            <a:br>
              <a:rPr b="1"/>
            </a:br>
            <a:r>
              <a:rPr b="1"/>
              <a:t> Symbolic Constant</a:t>
            </a:r>
          </a:p>
        </p:txBody>
      </p:sp>
      <p:sp>
        <p:nvSpPr>
          <p:cNvPr id="639" name="double potentialEnergy(double mass, double height) {…"/>
          <p:cNvSpPr/>
          <p:nvPr/>
        </p:nvSpPr>
        <p:spPr>
          <a:xfrm>
            <a:off x="128141" y="2023364"/>
            <a:ext cx="8887719" cy="197307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600"/>
              </a:spcBef>
              <a:defRPr sz="3200"/>
            </a:pPr>
            <a:r>
              <a:rPr sz="2800">
                <a:solidFill>
                  <a:schemeClr val="accent3">
                    <a:lumOff val="44000"/>
                  </a:schemeClr>
                </a:solidFill>
              </a:rPr>
              <a:t>double potentialEnergy(double mass, double height) {</a:t>
            </a:r>
          </a:p>
          <a:p>
            <a:pPr>
              <a:spcBef>
                <a:spcPts val="600"/>
              </a:spcBef>
              <a:defRPr sz="3200"/>
            </a:pPr>
            <a:r>
              <a:rPr sz="2800">
                <a:solidFill>
                  <a:schemeClr val="accent3">
                    <a:lumOff val="44000"/>
                  </a:schemeClr>
                </a:solidFill>
              </a:rPr>
              <a:t>  return mass * GRAVITATIONAL_CONSTANT * height;</a:t>
            </a:r>
          </a:p>
          <a:p>
            <a:pPr>
              <a:spcBef>
                <a:spcPts val="600"/>
              </a:spcBef>
              <a:defRPr sz="3200"/>
            </a:pPr>
            <a:r>
              <a:rPr sz="2800">
                <a:solidFill>
                  <a:schemeClr val="accent3">
                    <a:lumOff val="44000"/>
                  </a:schemeClr>
                </a:solidFill>
              </a:rPr>
              <a:t>}</a:t>
            </a:r>
          </a:p>
          <a:p>
            <a:pPr>
              <a:spcBef>
                <a:spcPts val="600"/>
              </a:spcBef>
              <a:defRPr sz="3200"/>
            </a:pPr>
            <a:r>
              <a:rPr sz="2800">
                <a:solidFill>
                  <a:schemeClr val="accent3">
                    <a:lumOff val="44000"/>
                  </a:schemeClr>
                </a:solidFill>
              </a:rPr>
              <a:t>static final double GRAVITATIONAL_CONSTANT = 9.81;</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Create a class for constants"/>
          <p:cNvSpPr txBox="1"/>
          <p:nvPr>
            <p:ph type="title"/>
          </p:nvPr>
        </p:nvSpPr>
        <p:spPr>
          <a:xfrm>
            <a:off x="457200" y="274637"/>
            <a:ext cx="8229600" cy="1143001"/>
          </a:xfrm>
          <a:prstGeom prst="rect">
            <a:avLst/>
          </a:prstGeom>
        </p:spPr>
        <p:txBody>
          <a:bodyPr>
            <a:normAutofit fontScale="100000" lnSpcReduction="0"/>
          </a:bodyPr>
          <a:lstStyle>
            <a:lvl1pPr>
              <a:defRPr sz="4000">
                <a:solidFill>
                  <a:srgbClr val="009900"/>
                </a:solidFill>
              </a:defRPr>
            </a:lvl1pPr>
          </a:lstStyle>
          <a:p>
            <a:pPr>
              <a:defRPr sz="4400">
                <a:solidFill>
                  <a:srgbClr val="000000"/>
                </a:solidFill>
              </a:defRPr>
            </a:pPr>
            <a:r>
              <a:rPr sz="4000">
                <a:solidFill>
                  <a:srgbClr val="009900"/>
                </a:solidFill>
              </a:rPr>
              <a:t>Create a class for constants</a:t>
            </a:r>
          </a:p>
        </p:txBody>
      </p:sp>
      <p:sp>
        <p:nvSpPr>
          <p:cNvPr id="642" name="public class Constants {…"/>
          <p:cNvSpPr txBox="1"/>
          <p:nvPr>
            <p:ph type="body" idx="1"/>
          </p:nvPr>
        </p:nvSpPr>
        <p:spPr>
          <a:xfrm>
            <a:off x="2438400" y="1600200"/>
            <a:ext cx="6248400" cy="4525963"/>
          </a:xfrm>
          <a:prstGeom prst="rect">
            <a:avLst/>
          </a:prstGeom>
        </p:spPr>
        <p:txBody>
          <a:bodyPr>
            <a:normAutofit fontScale="100000" lnSpcReduction="0"/>
          </a:bodyPr>
          <a:lstStyle/>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public class Constants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public static final String Y = "Y";</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if(validate.equals(Constants.Y))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Title"/>
          <p:cNvSpPr txBox="1"/>
          <p:nvPr>
            <p:ph type="title" idx="4294967295"/>
          </p:nvPr>
        </p:nvSpPr>
        <p:spPr>
          <a:xfrm>
            <a:off x="457200" y="274637"/>
            <a:ext cx="8229600" cy="1143001"/>
          </a:xfrm>
          <a:prstGeom prst="rect">
            <a:avLst/>
          </a:prstGeom>
        </p:spPr>
        <p:txBody>
          <a:bodyPr>
            <a:normAutofit fontScale="100000" lnSpcReduction="0"/>
          </a:bodyPr>
          <a:lstStyle/>
          <a:p>
            <a:pPr/>
          </a:p>
        </p:txBody>
      </p:sp>
      <p:sp>
        <p:nvSpPr>
          <p:cNvPr id="442" name="Body"/>
          <p:cNvSpPr txBox="1"/>
          <p:nvPr>
            <p:ph type="body" idx="4294967295"/>
          </p:nvPr>
        </p:nvSpPr>
        <p:spPr>
          <a:xfrm>
            <a:off x="457200" y="1600200"/>
            <a:ext cx="8229600" cy="4525963"/>
          </a:xfrm>
          <a:prstGeom prst="rect">
            <a:avLst/>
          </a:prstGeom>
        </p:spPr>
        <p:txBody>
          <a:bodyPr>
            <a:normAutofit fontScale="100000" lnSpcReduction="0"/>
          </a:bodyPr>
          <a:lstStyle/>
          <a:p>
            <a:pPr>
              <a:buChar char="•"/>
            </a:pPr>
          </a:p>
        </p:txBody>
      </p:sp>
      <p:pic>
        <p:nvPicPr>
          <p:cNvPr id="443" name="http://images.slidesharecdn.com/refactoring-124631437849-phpapp02-slide-4-768.jpg?1301866665" descr="http://images.slidesharecdn.com/refactoring-124631437849-phpapp02-slide-4-768.jpg?1301866665"/>
          <p:cNvPicPr>
            <a:picLocks noChangeAspect="1"/>
          </p:cNvPicPr>
          <p:nvPr/>
        </p:nvPicPr>
        <p:blipFill>
          <a:blip r:embed="rId2">
            <a:extLst/>
          </a:blip>
          <a:stretch>
            <a:fillRect/>
          </a:stretch>
        </p:blipFill>
        <p:spPr>
          <a:xfrm>
            <a:off x="533400" y="304800"/>
            <a:ext cx="8331200" cy="62484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 name="DO NOT create a dreadful 4000-lines Constants class !"/>
          <p:cNvSpPr txBox="1"/>
          <p:nvPr>
            <p:ph type="body" sz="half" idx="1"/>
          </p:nvPr>
        </p:nvSpPr>
        <p:spPr>
          <a:xfrm>
            <a:off x="571499" y="4578350"/>
            <a:ext cx="8445501" cy="2660650"/>
          </a:xfrm>
          <a:prstGeom prst="rect">
            <a:avLst/>
          </a:prstGeom>
        </p:spPr>
        <p:txBody>
          <a:bodyPr>
            <a:normAutofit fontScale="100000" lnSpcReduction="0"/>
          </a:bodyPr>
          <a:lstStyle/>
          <a:p>
            <a:pPr marL="192088" indent="-192088">
              <a:spcBef>
                <a:spcPts val="600"/>
              </a:spcBef>
              <a:defRPr sz="2400"/>
            </a:pPr>
          </a:p>
          <a:p>
            <a:pPr lvl="1" marL="463550" indent="-185737">
              <a:spcBef>
                <a:spcPts val="400"/>
              </a:spcBef>
              <a:buFont typeface="Times"/>
              <a:defRPr sz="2400"/>
            </a:pPr>
            <a:r>
              <a:t>DO NOT create a dreadful 4000-lines Constants class </a:t>
            </a:r>
            <a:r>
              <a:rPr>
                <a:latin typeface="Showcard Gothic"/>
                <a:ea typeface="Showcard Gothic"/>
                <a:cs typeface="Showcard Gothic"/>
                <a:sym typeface="Showcard Gothic"/>
              </a:rPr>
              <a:t>!</a:t>
            </a:r>
          </a:p>
        </p:txBody>
      </p:sp>
      <p:sp>
        <p:nvSpPr>
          <p:cNvPr id="645" name="Classes"/>
          <p:cNvSpPr txBox="1"/>
          <p:nvPr/>
        </p:nvSpPr>
        <p:spPr>
          <a:xfrm>
            <a:off x="1576582" y="84079"/>
            <a:ext cx="6705570"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192087" indent="-192087">
              <a:lnSpc>
                <a:spcPct val="104000"/>
              </a:lnSpc>
              <a:spcBef>
                <a:spcPts val="300"/>
              </a:spcBef>
              <a:defRPr sz="1400">
                <a:solidFill>
                  <a:schemeClr val="accent3">
                    <a:lumOff val="44000"/>
                  </a:schemeClr>
                </a:solidFill>
                <a:latin typeface="Arial"/>
                <a:ea typeface="Arial"/>
                <a:cs typeface="Arial"/>
                <a:sym typeface="Arial"/>
              </a:defRPr>
            </a:lvl1pPr>
          </a:lstStyle>
          <a:p>
            <a:pPr/>
            <a:r>
              <a:t>Classes</a:t>
            </a:r>
          </a:p>
        </p:txBody>
      </p:sp>
      <p:sp>
        <p:nvSpPr>
          <p:cNvPr id="6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pic>
        <p:nvPicPr>
          <p:cNvPr id="647" name="Image" descr="Image"/>
          <p:cNvPicPr>
            <a:picLocks noChangeAspect="1"/>
          </p:cNvPicPr>
          <p:nvPr/>
        </p:nvPicPr>
        <p:blipFill>
          <a:blip r:embed="rId3">
            <a:extLst/>
          </a:blip>
          <a:stretch>
            <a:fillRect/>
          </a:stretch>
        </p:blipFill>
        <p:spPr>
          <a:xfrm>
            <a:off x="2127725" y="381000"/>
            <a:ext cx="4631389" cy="438052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64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44" grpId="1"/>
    </p:bldLst>
  </p:timing>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Define constants in properties file"/>
          <p:cNvSpPr txBox="1"/>
          <p:nvPr>
            <p:ph type="title"/>
          </p:nvPr>
        </p:nvSpPr>
        <p:spPr>
          <a:xfrm>
            <a:off x="457200" y="274637"/>
            <a:ext cx="8229600" cy="1143001"/>
          </a:xfrm>
          <a:prstGeom prst="rect">
            <a:avLst/>
          </a:prstGeom>
        </p:spPr>
        <p:txBody>
          <a:bodyPr>
            <a:normAutofit fontScale="100000" lnSpcReduction="0"/>
          </a:bodyPr>
          <a:lstStyle>
            <a:lvl1pPr>
              <a:defRPr sz="4000">
                <a:solidFill>
                  <a:srgbClr val="009900"/>
                </a:solidFill>
              </a:defRPr>
            </a:lvl1pPr>
          </a:lstStyle>
          <a:p>
            <a:pPr>
              <a:defRPr sz="4400">
                <a:solidFill>
                  <a:srgbClr val="000000"/>
                </a:solidFill>
              </a:defRPr>
            </a:pPr>
            <a:r>
              <a:rPr sz="4000">
                <a:solidFill>
                  <a:srgbClr val="009900"/>
                </a:solidFill>
              </a:rPr>
              <a:t>Define constants in properties file</a:t>
            </a:r>
          </a:p>
        </p:txBody>
      </p:sp>
      <p:sp>
        <p:nvSpPr>
          <p:cNvPr id="652" name="Constants.properties…"/>
          <p:cNvSpPr txBox="1"/>
          <p:nvPr>
            <p:ph type="body" idx="1"/>
          </p:nvPr>
        </p:nvSpPr>
        <p:spPr>
          <a:xfrm>
            <a:off x="685800" y="1600200"/>
            <a:ext cx="8001000" cy="4525963"/>
          </a:xfrm>
          <a:prstGeom prst="rect">
            <a:avLst/>
          </a:prstGeom>
        </p:spPr>
        <p:txBody>
          <a:bodyPr>
            <a:normAutofit fontScale="100000" lnSpcReduction="0"/>
          </a:bodyPr>
          <a:lstStyle/>
          <a:p>
            <a:pPr>
              <a:spcBef>
                <a:spcPts val="300"/>
              </a:spcBef>
              <a:buSzTx/>
              <a:buNone/>
            </a:pPr>
            <a:r>
              <a:rPr b="1" sz="1600">
                <a:latin typeface="Courier New"/>
                <a:ea typeface="Courier New"/>
                <a:cs typeface="Courier New"/>
                <a:sym typeface="Courier New"/>
              </a:rPr>
              <a:t>Constants.properties</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VALIDATION_FLAG=Y</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public class Constants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private ResourceBundle bundle = 		ResourceBundle.getBundle("Constants");</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public static final String VALIDATION_FLAG = 			bundle.getProperty("VALIDATION_FLAG");</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endParaRPr b="1" sz="1600">
              <a:latin typeface="Courier New"/>
              <a:ea typeface="Courier New"/>
              <a:cs typeface="Courier New"/>
              <a:sym typeface="Courier New"/>
            </a:endParaRPr>
          </a:p>
          <a:p>
            <a:pPr>
              <a:buSzTx/>
              <a:buNone/>
            </a:pP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//usage in code</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if(validate.equals(Constants.VALIDATION_FLAG))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		</a:t>
            </a:r>
            <a:endParaRPr b="1" sz="1600">
              <a:latin typeface="Courier New"/>
              <a:ea typeface="Courier New"/>
              <a:cs typeface="Courier New"/>
              <a:sym typeface="Courier New"/>
            </a:endParaRPr>
          </a:p>
          <a:p>
            <a:pPr>
              <a:spcBef>
                <a:spcPts val="300"/>
              </a:spcBef>
              <a:buSzTx/>
              <a:buNone/>
            </a:pPr>
            <a:r>
              <a:rPr b="1" sz="1600">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class Program…"/>
          <p:cNvSpPr/>
          <p:nvPr/>
        </p:nvSpPr>
        <p:spPr>
          <a:xfrm>
            <a:off x="304800" y="335280"/>
            <a:ext cx="8534400" cy="61874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sz="1400">
                <a:solidFill>
                  <a:schemeClr val="accent3">
                    <a:lumOff val="44000"/>
                  </a:schemeClr>
                </a:solidFill>
              </a:rPr>
              <a:t>class Program</a:t>
            </a:r>
            <a:endParaRPr b="1" sz="1400">
              <a:solidFill>
                <a:schemeClr val="accent3">
                  <a:lumOff val="44000"/>
                </a:schemeClr>
              </a:solidFill>
            </a:endParaRPr>
          </a:p>
          <a:p>
            <a:pPr/>
            <a:r>
              <a:rPr b="1" sz="1400">
                <a:solidFill>
                  <a:schemeClr val="accent3">
                    <a:lumOff val="44000"/>
                  </a:schemeClr>
                </a:solidFill>
              </a:rPr>
              <a:t>{</a:t>
            </a:r>
            <a:endParaRPr b="1" sz="1400">
              <a:solidFill>
                <a:schemeClr val="accent3">
                  <a:lumOff val="44000"/>
                </a:schemeClr>
              </a:solidFill>
            </a:endParaRPr>
          </a:p>
          <a:p>
            <a:pPr/>
            <a:r>
              <a:rPr b="1" sz="1400">
                <a:solidFill>
                  <a:schemeClr val="accent3">
                    <a:lumOff val="44000"/>
                  </a:schemeClr>
                </a:solidFill>
              </a:rPr>
              <a:t>    static void Main(string[] args){</a:t>
            </a:r>
            <a:endParaRPr b="1" sz="1400">
              <a:solidFill>
                <a:schemeClr val="accent3">
                  <a:lumOff val="44000"/>
                </a:schemeClr>
              </a:solidFill>
            </a:endParaRPr>
          </a:p>
          <a:p>
            <a:pPr/>
            <a:r>
              <a:rPr b="1" sz="1400">
                <a:solidFill>
                  <a:schemeClr val="accent3">
                    <a:lumOff val="44000"/>
                  </a:schemeClr>
                </a:solidFill>
              </a:rPr>
              <a:t>        DoSomething();</a:t>
            </a:r>
            <a:endParaRPr b="1" sz="1400">
              <a:solidFill>
                <a:schemeClr val="accent3">
                  <a:lumOff val="44000"/>
                </a:schemeClr>
              </a:solidFill>
            </a:endParaRPr>
          </a:p>
          <a:p>
            <a:pPr/>
            <a:r>
              <a:rPr b="1" sz="1400">
                <a:solidFill>
                  <a:schemeClr val="accent3">
                    <a:lumOff val="44000"/>
                  </a:schemeClr>
                </a:solidFill>
              </a:rPr>
              <a:t>        DoSomethingAgain();</a:t>
            </a:r>
            <a:endParaRPr b="1" sz="1400">
              <a:solidFill>
                <a:schemeClr val="accent3">
                  <a:lumOff val="44000"/>
                </a:schemeClr>
              </a:solidFill>
            </a:endParaRPr>
          </a:p>
          <a:p>
            <a:pPr/>
            <a:r>
              <a:rPr b="1" sz="1400">
                <a:solidFill>
                  <a:schemeClr val="accent3">
                    <a:lumOff val="44000"/>
                  </a:schemeClr>
                </a:solidFill>
              </a:rPr>
              <a:t>        DoSomethingMore();</a:t>
            </a:r>
            <a:endParaRPr b="1" sz="1400">
              <a:solidFill>
                <a:schemeClr val="accent3">
                  <a:lumOff val="44000"/>
                </a:schemeClr>
              </a:solidFill>
            </a:endParaRPr>
          </a:p>
          <a:p>
            <a:pPr/>
            <a:r>
              <a:rPr b="1" sz="1400">
                <a:solidFill>
                  <a:schemeClr val="accent3">
                    <a:lumOff val="44000"/>
                  </a:schemeClr>
                </a:solidFill>
              </a:rPr>
              <a:t>        DoSomethingExtraordinary();</a:t>
            </a:r>
            <a:endParaRPr b="1" sz="1400">
              <a:solidFill>
                <a:schemeClr val="accent3">
                  <a:lumOff val="44000"/>
                </a:schemeClr>
              </a:solidFill>
            </a:endParaRPr>
          </a:p>
          <a:p>
            <a:pPr/>
            <a:r>
              <a:rPr b="1" sz="1400">
                <a:solidFill>
                  <a:schemeClr val="accent3">
                    <a:lumOff val="44000"/>
                  </a:schemeClr>
                </a:solidFill>
              </a:rPr>
              <a:t>        Console.ReadLine();</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    private static void DoSomething(){</a:t>
            </a:r>
            <a:endParaRPr b="1" sz="1400">
              <a:solidFill>
                <a:schemeClr val="accent3">
                  <a:lumOff val="44000"/>
                </a:schemeClr>
              </a:solidFill>
            </a:endParaRPr>
          </a:p>
          <a:p>
            <a:pPr/>
            <a:r>
              <a:rPr b="1" sz="1400">
                <a:solidFill>
                  <a:schemeClr val="accent3">
                    <a:lumOff val="44000"/>
                  </a:schemeClr>
                </a:solidFill>
              </a:rPr>
              <a:t>        string address = "Stockholm, Sweden";</a:t>
            </a:r>
            <a:endParaRPr b="1" sz="1400">
              <a:solidFill>
                <a:schemeClr val="accent3">
                  <a:lumOff val="44000"/>
                </a:schemeClr>
              </a:solidFill>
            </a:endParaRPr>
          </a:p>
          <a:p>
            <a:pPr/>
            <a:r>
              <a:rPr b="1" sz="1400">
                <a:solidFill>
                  <a:schemeClr val="accent3">
                    <a:lumOff val="44000"/>
                  </a:schemeClr>
                </a:solidFill>
              </a:rPr>
              <a:t>        string format = "{0} is {1}, lives in {2}, age {3}";</a:t>
            </a:r>
            <a:endParaRPr b="1" sz="1400">
              <a:solidFill>
                <a:schemeClr val="accent3">
                  <a:lumOff val="44000"/>
                </a:schemeClr>
              </a:solidFill>
            </a:endParaRPr>
          </a:p>
          <a:p>
            <a:pPr/>
            <a:r>
              <a:rPr b="1" sz="1400">
                <a:solidFill>
                  <a:schemeClr val="accent3">
                    <a:lumOff val="44000"/>
                  </a:schemeClr>
                </a:solidFill>
              </a:rPr>
              <a:t>        Console.WriteLine(format, "Nils", "a good friend", address, 30);</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    private static void DoSomethingAgain(){</a:t>
            </a:r>
            <a:endParaRPr b="1" sz="1400">
              <a:solidFill>
                <a:schemeClr val="accent3">
                  <a:lumOff val="44000"/>
                </a:schemeClr>
              </a:solidFill>
            </a:endParaRPr>
          </a:p>
          <a:p>
            <a:pPr/>
            <a:r>
              <a:rPr b="1" sz="1400">
                <a:solidFill>
                  <a:schemeClr val="accent3">
                    <a:lumOff val="44000"/>
                  </a:schemeClr>
                </a:solidFill>
              </a:rPr>
              <a:t>        string address = "Stockholm, Sweden";</a:t>
            </a:r>
            <a:endParaRPr b="1" sz="1400">
              <a:solidFill>
                <a:schemeClr val="accent3">
                  <a:lumOff val="44000"/>
                </a:schemeClr>
              </a:solidFill>
            </a:endParaRPr>
          </a:p>
          <a:p>
            <a:pPr/>
            <a:r>
              <a:rPr b="1" sz="1400">
                <a:solidFill>
                  <a:schemeClr val="accent3">
                    <a:lumOff val="44000"/>
                  </a:schemeClr>
                </a:solidFill>
              </a:rPr>
              <a:t>        string format = "{0} is {1}, lives in {2}, age {3}";</a:t>
            </a:r>
            <a:endParaRPr b="1" sz="1400">
              <a:solidFill>
                <a:schemeClr val="accent3">
                  <a:lumOff val="44000"/>
                </a:schemeClr>
              </a:solidFill>
            </a:endParaRPr>
          </a:p>
          <a:p>
            <a:pPr/>
            <a:r>
              <a:rPr b="1" sz="1400">
                <a:solidFill>
                  <a:schemeClr val="accent3">
                    <a:lumOff val="44000"/>
                  </a:schemeClr>
                </a:solidFill>
              </a:rPr>
              <a:t>        Console.WriteLine(format, "Christian", "a neighbour", address, 54);</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    private static void DoSomethingMore() {</a:t>
            </a:r>
            <a:endParaRPr b="1" sz="1400">
              <a:solidFill>
                <a:schemeClr val="accent3">
                  <a:lumOff val="44000"/>
                </a:schemeClr>
              </a:solidFill>
            </a:endParaRPr>
          </a:p>
          <a:p>
            <a:pPr/>
            <a:r>
              <a:rPr b="1" sz="1400">
                <a:solidFill>
                  <a:schemeClr val="accent3">
                    <a:lumOff val="44000"/>
                  </a:schemeClr>
                </a:solidFill>
              </a:rPr>
              <a:t>        string address = "Stockholm, Sweden";</a:t>
            </a:r>
            <a:endParaRPr b="1" sz="1400">
              <a:solidFill>
                <a:schemeClr val="accent3">
                  <a:lumOff val="44000"/>
                </a:schemeClr>
              </a:solidFill>
            </a:endParaRPr>
          </a:p>
          <a:p>
            <a:pPr/>
            <a:r>
              <a:rPr b="1" sz="1400">
                <a:solidFill>
                  <a:schemeClr val="accent3">
                    <a:lumOff val="44000"/>
                  </a:schemeClr>
                </a:solidFill>
              </a:rPr>
              <a:t>        string format = "{0} is {1}, lives in {2}, age {3}";</a:t>
            </a:r>
            <a:endParaRPr b="1" sz="1400">
              <a:solidFill>
                <a:schemeClr val="accent3">
                  <a:lumOff val="44000"/>
                </a:schemeClr>
              </a:solidFill>
            </a:endParaRPr>
          </a:p>
          <a:p>
            <a:pPr/>
            <a:r>
              <a:rPr b="1" sz="1400">
                <a:solidFill>
                  <a:schemeClr val="accent3">
                    <a:lumOff val="44000"/>
                  </a:schemeClr>
                </a:solidFill>
              </a:rPr>
              <a:t>        Console.WriteLine(format, "Eva", "my daughter", address, 4);</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    private static void DoSomethingExtraordinary(){</a:t>
            </a:r>
            <a:endParaRPr b="1" sz="1400">
              <a:solidFill>
                <a:schemeClr val="accent3">
                  <a:lumOff val="44000"/>
                </a:schemeClr>
              </a:solidFill>
            </a:endParaRPr>
          </a:p>
          <a:p>
            <a:pPr/>
            <a:r>
              <a:rPr b="1" sz="1400">
                <a:solidFill>
                  <a:schemeClr val="accent3">
                    <a:lumOff val="44000"/>
                  </a:schemeClr>
                </a:solidFill>
              </a:rPr>
              <a:t>        string address = "Stockholm, Sweden";</a:t>
            </a:r>
            <a:endParaRPr b="1" sz="1400">
              <a:solidFill>
                <a:schemeClr val="accent3">
                  <a:lumOff val="44000"/>
                </a:schemeClr>
              </a:solidFill>
            </a:endParaRPr>
          </a:p>
          <a:p>
            <a:pPr/>
            <a:r>
              <a:rPr b="1" sz="1400">
                <a:solidFill>
                  <a:schemeClr val="accent3">
                    <a:lumOff val="44000"/>
                  </a:schemeClr>
                </a:solidFill>
              </a:rPr>
              <a:t>        string format = "{0} is {1}, lives in {2}, age {3}";</a:t>
            </a:r>
            <a:endParaRPr b="1" sz="1400">
              <a:solidFill>
                <a:schemeClr val="accent3">
                  <a:lumOff val="44000"/>
                </a:schemeClr>
              </a:solidFill>
            </a:endParaRPr>
          </a:p>
          <a:p>
            <a:pPr/>
            <a:r>
              <a:rPr b="1" sz="1400">
                <a:solidFill>
                  <a:schemeClr val="accent3">
                    <a:lumOff val="44000"/>
                  </a:schemeClr>
                </a:solidFill>
              </a:rPr>
              <a:t>        Console.WriteLine(format, "Lilly", "my daughter's best friend", address, 4);</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a:t>
            </a:r>
          </a:p>
        </p:txBody>
      </p:sp>
      <p:pic>
        <p:nvPicPr>
          <p:cNvPr id="655"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6591300" y="19685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9" name="Image" descr="Image"/>
          <p:cNvPicPr>
            <a:picLocks noChangeAspect="1"/>
          </p:cNvPicPr>
          <p:nvPr/>
        </p:nvPicPr>
        <p:blipFill>
          <a:blip r:embed="rId2">
            <a:extLst/>
          </a:blip>
          <a:stretch>
            <a:fillRect/>
          </a:stretch>
        </p:blipFill>
        <p:spPr>
          <a:xfrm>
            <a:off x="348611" y="50289"/>
            <a:ext cx="8446778" cy="6757422"/>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Disable the paste function on every developer machine"/>
          <p:cNvSpPr txBox="1"/>
          <p:nvPr>
            <p:ph type="title" idx="4294967295"/>
          </p:nvPr>
        </p:nvSpPr>
        <p:spPr>
          <a:xfrm>
            <a:off x="914400" y="5365750"/>
            <a:ext cx="7772400" cy="1470025"/>
          </a:xfrm>
          <a:prstGeom prst="rect">
            <a:avLst/>
          </a:prstGeom>
        </p:spPr>
        <p:txBody>
          <a:bodyPr>
            <a:normAutofit fontScale="100000" lnSpcReduction="0"/>
          </a:bodyPr>
          <a:lstStyle>
            <a:lvl1pPr>
              <a:defRPr sz="2800"/>
            </a:lvl1pPr>
          </a:lstStyle>
          <a:p>
            <a:pPr>
              <a:defRPr sz="4400"/>
            </a:pPr>
            <a:r>
              <a:rPr sz="2800"/>
              <a:t>Disable the paste function on every developer machine</a:t>
            </a:r>
          </a:p>
        </p:txBody>
      </p:sp>
      <p:pic>
        <p:nvPicPr>
          <p:cNvPr id="662" name="http://www.coolblades.co.uk/images/P/ama-feather-scissor.jpg" descr="http://www.coolblades.co.uk/images/P/ama-feather-scissor.jpg"/>
          <p:cNvPicPr>
            <a:picLocks noChangeAspect="1"/>
          </p:cNvPicPr>
          <p:nvPr/>
        </p:nvPicPr>
        <p:blipFill>
          <a:blip r:embed="rId3">
            <a:extLst/>
          </a:blip>
          <a:stretch>
            <a:fillRect/>
          </a:stretch>
        </p:blipFill>
        <p:spPr>
          <a:xfrm>
            <a:off x="3124200" y="1295400"/>
            <a:ext cx="2857500" cy="3333750"/>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class Program…"/>
          <p:cNvSpPr/>
          <p:nvPr/>
        </p:nvSpPr>
        <p:spPr>
          <a:xfrm>
            <a:off x="12700" y="215900"/>
            <a:ext cx="8915400" cy="65684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300"/>
            </a:pPr>
            <a:r>
              <a:rPr b="1">
                <a:solidFill>
                  <a:schemeClr val="accent3">
                    <a:lumOff val="44000"/>
                  </a:schemeClr>
                </a:solidFill>
              </a:rPr>
              <a:t>class Program</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private static string address = Constants.Address;</a:t>
            </a:r>
            <a:endParaRPr b="1">
              <a:solidFill>
                <a:schemeClr val="accent3">
                  <a:lumOff val="44000"/>
                </a:schemeClr>
              </a:solidFill>
            </a:endParaRPr>
          </a:p>
          <a:p>
            <a:pPr>
              <a:defRPr sz="1300"/>
            </a:pPr>
            <a:r>
              <a:rPr b="1">
                <a:solidFill>
                  <a:schemeClr val="accent3">
                    <a:lumOff val="44000"/>
                  </a:schemeClr>
                </a:solidFill>
              </a:rPr>
              <a:t>        private static string format = Constants.StandardFormat;</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static void Main(string[] args)</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DoSomething();</a:t>
            </a:r>
            <a:endParaRPr b="1">
              <a:solidFill>
                <a:schemeClr val="accent3">
                  <a:lumOff val="44000"/>
                </a:schemeClr>
              </a:solidFill>
            </a:endParaRPr>
          </a:p>
          <a:p>
            <a:pPr>
              <a:defRPr sz="1300"/>
            </a:pPr>
            <a:r>
              <a:rPr b="1">
                <a:solidFill>
                  <a:schemeClr val="accent3">
                    <a:lumOff val="44000"/>
                  </a:schemeClr>
                </a:solidFill>
              </a:rPr>
              <a:t>            DoSomethingAgain();</a:t>
            </a:r>
            <a:endParaRPr b="1">
              <a:solidFill>
                <a:schemeClr val="accent3">
                  <a:lumOff val="44000"/>
                </a:schemeClr>
              </a:solidFill>
            </a:endParaRPr>
          </a:p>
          <a:p>
            <a:pPr>
              <a:defRPr sz="1300"/>
            </a:pPr>
            <a:r>
              <a:rPr b="1">
                <a:solidFill>
                  <a:schemeClr val="accent3">
                    <a:lumOff val="44000"/>
                  </a:schemeClr>
                </a:solidFill>
              </a:rPr>
              <a:t>            DoSomethingMore();</a:t>
            </a:r>
            <a:endParaRPr b="1">
              <a:solidFill>
                <a:schemeClr val="accent3">
                  <a:lumOff val="44000"/>
                </a:schemeClr>
              </a:solidFill>
            </a:endParaRPr>
          </a:p>
          <a:p>
            <a:pPr>
              <a:defRPr sz="1300"/>
            </a:pPr>
            <a:r>
              <a:rPr b="1">
                <a:solidFill>
                  <a:schemeClr val="accent3">
                    <a:lumOff val="44000"/>
                  </a:schemeClr>
                </a:solidFill>
              </a:rPr>
              <a:t>            DoSomethingExtraordinary();</a:t>
            </a:r>
            <a:endParaRPr b="1">
              <a:solidFill>
                <a:schemeClr val="accent3">
                  <a:lumOff val="44000"/>
                </a:schemeClr>
              </a:solidFill>
            </a:endParaRPr>
          </a:p>
          <a:p>
            <a:pPr>
              <a:defRPr sz="1300"/>
            </a:pPr>
            <a:r>
              <a:rPr b="1">
                <a:solidFill>
                  <a:schemeClr val="accent3">
                    <a:lumOff val="44000"/>
                  </a:schemeClr>
                </a:solidFill>
              </a:rPr>
              <a:t>            Console.ReadLine();</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private static void DoSomething()</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Console.WriteLine(format, "Nils", "a good friend", address, 30);</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private static void DoSomethingAgain()</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Console.WriteLine(format, "Christian", "a neighbour", address, 54);</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private static void DoSomethingMore()</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Console.WriteLine(format, "Eva", "my daughter", address, 4);</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private static void DoSomethingExtraordinary()</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Console.WriteLine(format, "Lilly", "my daughter's best friend", address, 4);</a:t>
            </a:r>
            <a:endParaRPr b="1">
              <a:solidFill>
                <a:schemeClr val="accent3">
                  <a:lumOff val="44000"/>
                </a:schemeClr>
              </a:solidFill>
            </a:endParaRPr>
          </a:p>
          <a:p>
            <a:pPr>
              <a:defRPr sz="1300"/>
            </a:pPr>
            <a:r>
              <a:rPr b="1">
                <a:solidFill>
                  <a:schemeClr val="accent3">
                    <a:lumOff val="44000"/>
                  </a:schemeClr>
                </a:solidFill>
              </a:rPr>
              <a:t>        }</a:t>
            </a:r>
            <a:endParaRPr b="1">
              <a:solidFill>
                <a:schemeClr val="accent3">
                  <a:lumOff val="44000"/>
                </a:schemeClr>
              </a:solidFill>
            </a:endParaRPr>
          </a:p>
          <a:p>
            <a:pPr>
              <a:defRPr sz="1300"/>
            </a:pPr>
            <a:r>
              <a:rPr b="1">
                <a:solidFill>
                  <a:schemeClr val="accent3">
                    <a:lumOff val="44000"/>
                  </a:schemeClr>
                </a:solidFill>
              </a:rPr>
              <a:t>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public class Employee…"/>
          <p:cNvSpPr/>
          <p:nvPr/>
        </p:nvSpPr>
        <p:spPr>
          <a:xfrm>
            <a:off x="12700" y="1498600"/>
            <a:ext cx="8915400" cy="46634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700"/>
            </a:pPr>
            <a:r>
              <a:rPr b="1">
                <a:solidFill>
                  <a:schemeClr val="accent3">
                    <a:lumOff val="44000"/>
                  </a:schemeClr>
                </a:solidFill>
              </a:rPr>
              <a:t>public class Employee</a:t>
            </a:r>
            <a:endParaRPr b="1">
              <a:solidFill>
                <a:schemeClr val="accent3">
                  <a:lumOff val="44000"/>
                </a:schemeClr>
              </a:solidFill>
            </a:endParaRPr>
          </a:p>
          <a:p>
            <a:pPr>
              <a:defRPr sz="1700"/>
            </a:pPr>
            <a:r>
              <a:rPr b="1">
                <a:solidFill>
                  <a:schemeClr val="accent3">
                    <a:lumOff val="44000"/>
                  </a:schemeClr>
                </a:solidFill>
              </a:rPr>
              <a:t>{</a:t>
            </a:r>
            <a:endParaRPr b="1">
              <a:solidFill>
                <a:schemeClr val="accent3">
                  <a:lumOff val="44000"/>
                </a:schemeClr>
              </a:solidFill>
            </a:endParaRPr>
          </a:p>
          <a:p>
            <a:pPr>
              <a:defRPr sz="1700"/>
            </a:pPr>
            <a:r>
              <a:rPr b="1">
                <a:solidFill>
                  <a:schemeClr val="accent3">
                    <a:lumOff val="44000"/>
                  </a:schemeClr>
                </a:solidFill>
              </a:rPr>
              <a:t>    public string Name { get; set; }</a:t>
            </a:r>
            <a:endParaRPr b="1">
              <a:solidFill>
                <a:schemeClr val="accent3">
                  <a:lumOff val="44000"/>
                </a:schemeClr>
              </a:solidFill>
            </a:endParaRPr>
          </a:p>
          <a:p>
            <a:pPr>
              <a:defRPr sz="1700"/>
            </a:pPr>
            <a:r>
              <a:rPr b="1">
                <a:solidFill>
                  <a:schemeClr val="accent3">
                    <a:lumOff val="44000"/>
                  </a:schemeClr>
                </a:solidFill>
              </a:rPr>
              <a:t>    public int Age { get; set; }</a:t>
            </a:r>
            <a:endParaRPr b="1">
              <a:solidFill>
                <a:schemeClr val="accent3">
                  <a:lumOff val="44000"/>
                </a:schemeClr>
              </a:solidFill>
            </a:endParaRPr>
          </a:p>
          <a:p>
            <a:pPr>
              <a:defRPr sz="1700"/>
            </a:pPr>
            <a:r>
              <a:rPr b="1">
                <a:solidFill>
                  <a:schemeClr val="accent3">
                    <a:lumOff val="44000"/>
                  </a:schemeClr>
                </a:solidFill>
              </a:rPr>
              <a:t>    public string Department { get; set; }</a:t>
            </a:r>
            <a:endParaRPr b="1">
              <a:solidFill>
                <a:schemeClr val="accent3">
                  <a:lumOff val="44000"/>
                </a:schemeClr>
              </a:solidFill>
            </a:endParaRPr>
          </a:p>
          <a:p>
            <a:pPr>
              <a:defRPr sz="1700"/>
            </a:pPr>
            <a:r>
              <a:rPr b="1">
                <a:solidFill>
                  <a:schemeClr val="accent3">
                    <a:lumOff val="44000"/>
                  </a:schemeClr>
                </a:solidFill>
              </a:rPr>
              <a:t>}</a:t>
            </a:r>
            <a:endParaRPr b="1">
              <a:solidFill>
                <a:schemeClr val="accent3">
                  <a:lumOff val="44000"/>
                </a:schemeClr>
              </a:solidFill>
            </a:endParaRPr>
          </a:p>
          <a:p>
            <a:pPr>
              <a:defRPr sz="1700"/>
            </a:pPr>
            <a:endParaRPr b="1">
              <a:solidFill>
                <a:schemeClr val="accent3">
                  <a:lumOff val="44000"/>
                </a:schemeClr>
              </a:solidFill>
            </a:endParaRPr>
          </a:p>
          <a:p>
            <a:pPr>
              <a:defRPr sz="1700"/>
            </a:pPr>
            <a:r>
              <a:rPr b="1">
                <a:solidFill>
                  <a:schemeClr val="accent3">
                    <a:lumOff val="44000"/>
                  </a:schemeClr>
                </a:solidFill>
              </a:rPr>
              <a:t>private static IEnumerable&lt;Employee&gt; GetEmployees()</a:t>
            </a:r>
            <a:endParaRPr b="1">
              <a:solidFill>
                <a:schemeClr val="accent3">
                  <a:lumOff val="44000"/>
                </a:schemeClr>
              </a:solidFill>
            </a:endParaRPr>
          </a:p>
          <a:p>
            <a:pPr>
              <a:defRPr sz="1700"/>
            </a:pPr>
            <a:r>
              <a:rPr b="1">
                <a:solidFill>
                  <a:schemeClr val="accent3">
                    <a:lumOff val="44000"/>
                  </a:schemeClr>
                </a:solidFill>
              </a:rPr>
              <a:t>{</a:t>
            </a:r>
            <a:endParaRPr b="1">
              <a:solidFill>
                <a:schemeClr val="accent3">
                  <a:lumOff val="44000"/>
                </a:schemeClr>
              </a:solidFill>
            </a:endParaRPr>
          </a:p>
          <a:p>
            <a:pPr>
              <a:defRPr sz="1700"/>
            </a:pPr>
            <a:r>
              <a:rPr b="1">
                <a:solidFill>
                  <a:schemeClr val="accent3">
                    <a:lumOff val="44000"/>
                  </a:schemeClr>
                </a:solidFill>
              </a:rPr>
              <a:t>    return new List&lt;Employee&gt;()</a:t>
            </a:r>
            <a:endParaRPr b="1">
              <a:solidFill>
                <a:schemeClr val="accent3">
                  <a:lumOff val="44000"/>
                </a:schemeClr>
              </a:solidFill>
            </a:endParaRPr>
          </a:p>
          <a:p>
            <a:pPr>
              <a:defRPr sz="1700"/>
            </a:pPr>
            <a:r>
              <a:rPr b="1">
                <a:solidFill>
                  <a:schemeClr val="accent3">
                    <a:lumOff val="44000"/>
                  </a:schemeClr>
                </a:solidFill>
              </a:rPr>
              <a:t>    {</a:t>
            </a:r>
            <a:endParaRPr b="1">
              <a:solidFill>
                <a:schemeClr val="accent3">
                  <a:lumOff val="44000"/>
                </a:schemeClr>
              </a:solidFill>
            </a:endParaRPr>
          </a:p>
          <a:p>
            <a:pPr>
              <a:defRPr sz="1700"/>
            </a:pPr>
            <a:r>
              <a:rPr b="1">
                <a:solidFill>
                  <a:schemeClr val="accent3">
                    <a:lumOff val="44000"/>
                  </a:schemeClr>
                </a:solidFill>
              </a:rPr>
              <a:t>        new Employee(){Age = 30, Department="IT", Name="John"}</a:t>
            </a:r>
            <a:endParaRPr b="1">
              <a:solidFill>
                <a:schemeClr val="accent3">
                  <a:lumOff val="44000"/>
                </a:schemeClr>
              </a:solidFill>
            </a:endParaRPr>
          </a:p>
          <a:p>
            <a:pPr>
              <a:defRPr sz="1700"/>
            </a:pPr>
            <a:r>
              <a:rPr b="1">
                <a:solidFill>
                  <a:schemeClr val="accent3">
                    <a:lumOff val="44000"/>
                  </a:schemeClr>
                </a:solidFill>
              </a:rPr>
              <a:t>        , new Employee(){Age = 34, Department="Marketing", Name="Jane"}</a:t>
            </a:r>
            <a:endParaRPr b="1">
              <a:solidFill>
                <a:schemeClr val="accent3">
                  <a:lumOff val="44000"/>
                </a:schemeClr>
              </a:solidFill>
            </a:endParaRPr>
          </a:p>
          <a:p>
            <a:pPr>
              <a:defRPr sz="1700"/>
            </a:pPr>
            <a:r>
              <a:rPr b="1">
                <a:solidFill>
                  <a:schemeClr val="accent3">
                    <a:lumOff val="44000"/>
                  </a:schemeClr>
                </a:solidFill>
              </a:rPr>
              <a:t>        , new Employee(){Age = 28, Department="Security", Name="Karen"}</a:t>
            </a:r>
            <a:endParaRPr b="1">
              <a:solidFill>
                <a:schemeClr val="accent3">
                  <a:lumOff val="44000"/>
                </a:schemeClr>
              </a:solidFill>
            </a:endParaRPr>
          </a:p>
          <a:p>
            <a:pPr>
              <a:defRPr sz="1700"/>
            </a:pPr>
            <a:r>
              <a:rPr b="1">
                <a:solidFill>
                  <a:schemeClr val="accent3">
                    <a:lumOff val="44000"/>
                  </a:schemeClr>
                </a:solidFill>
              </a:rPr>
              <a:t>        , new Employee(){Age = 40, Department="Management", Name="Dave"}</a:t>
            </a:r>
            <a:endParaRPr b="1">
              <a:solidFill>
                <a:schemeClr val="accent3">
                  <a:lumOff val="44000"/>
                </a:schemeClr>
              </a:solidFill>
            </a:endParaRPr>
          </a:p>
          <a:p>
            <a:pPr>
              <a:defRPr sz="1700"/>
            </a:pPr>
            <a:r>
              <a:rPr b="1">
                <a:solidFill>
                  <a:schemeClr val="accent3">
                    <a:lumOff val="44000"/>
                  </a:schemeClr>
                </a:solidFill>
              </a:rPr>
              <a:t>    };</a:t>
            </a:r>
            <a:endParaRPr b="1">
              <a:solidFill>
                <a:schemeClr val="accent3">
                  <a:lumOff val="44000"/>
                </a:schemeClr>
              </a:solidFill>
            </a:endParaRPr>
          </a:p>
          <a:p>
            <a:pPr>
              <a:defRPr sz="1700"/>
            </a:pPr>
            <a:r>
              <a:rPr b="1">
                <a:solidFill>
                  <a:schemeClr val="accent3">
                    <a:lumOff val="44000"/>
                  </a:schemeClr>
                </a:solidFill>
              </a:rPr>
              <a:t>}</a:t>
            </a:r>
            <a:endParaRPr b="1">
              <a:solidFill>
                <a:schemeClr val="accent3">
                  <a:lumOff val="44000"/>
                </a:schemeClr>
              </a:solidFill>
            </a:endParaR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0" name="“Perfection (in enterprise development) is achieved not when there is nothing more to add, but rather when there is nothing more to take away.”…"/>
          <p:cNvSpPr txBox="1"/>
          <p:nvPr/>
        </p:nvSpPr>
        <p:spPr>
          <a:xfrm>
            <a:off x="257641" y="2266524"/>
            <a:ext cx="8628718" cy="171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800"/>
            </a:pPr>
            <a:r>
              <a:t>“Perfection (in enterprise development) is achieved not when there is nothing more to add, but rather when there is nothing more to take away.”</a:t>
            </a:r>
          </a:p>
          <a:p>
            <a:pPr algn="r">
              <a:defRPr sz="2800"/>
            </a:pPr>
            <a:r>
              <a:t>--Antoine de Saint-Exupéry</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3" name="Image" descr="Image"/>
          <p:cNvPicPr>
            <a:picLocks noChangeAspect="1"/>
          </p:cNvPicPr>
          <p:nvPr/>
        </p:nvPicPr>
        <p:blipFill>
          <a:blip r:embed="rId2">
            <a:extLst/>
          </a:blip>
          <a:stretch>
            <a:fillRect/>
          </a:stretch>
        </p:blipFill>
        <p:spPr>
          <a:xfrm>
            <a:off x="701348" y="0"/>
            <a:ext cx="7741304" cy="6858000"/>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 name="Long Method"/>
          <p:cNvSpPr txBox="1"/>
          <p:nvPr>
            <p:ph type="title" idx="4294967295"/>
          </p:nvPr>
        </p:nvSpPr>
        <p:spPr>
          <a:xfrm>
            <a:off x="457200" y="-1"/>
            <a:ext cx="8229600" cy="1143002"/>
          </a:xfrm>
          <a:prstGeom prst="rect">
            <a:avLst/>
          </a:prstGeom>
        </p:spPr>
        <p:txBody>
          <a:bodyPr>
            <a:normAutofit fontScale="100000" lnSpcReduction="0"/>
          </a:bodyPr>
          <a:lstStyle/>
          <a:p>
            <a:pPr/>
            <a:r>
              <a:t>Long Method</a:t>
            </a:r>
          </a:p>
        </p:txBody>
      </p:sp>
      <p:pic>
        <p:nvPicPr>
          <p:cNvPr id="676" name="http://i.treehugger.com/images/2007/10/24/cafe%20standards-jj-001.jpg" descr="http://i.treehugger.com/images/2007/10/24/cafe%20standards-jj-001.jpg"/>
          <p:cNvPicPr>
            <a:picLocks noChangeAspect="1"/>
          </p:cNvPicPr>
          <p:nvPr/>
        </p:nvPicPr>
        <p:blipFill>
          <a:blip r:embed="rId3">
            <a:extLst/>
          </a:blip>
          <a:stretch>
            <a:fillRect/>
          </a:stretch>
        </p:blipFill>
        <p:spPr>
          <a:xfrm>
            <a:off x="1447800" y="1981200"/>
            <a:ext cx="6400800" cy="413702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6" name="Image" descr="Image"/>
          <p:cNvPicPr>
            <a:picLocks noChangeAspect="1"/>
          </p:cNvPicPr>
          <p:nvPr/>
        </p:nvPicPr>
        <p:blipFill>
          <a:blip r:embed="rId2">
            <a:extLst/>
          </a:blip>
          <a:stretch>
            <a:fillRect/>
          </a:stretch>
        </p:blipFill>
        <p:spPr>
          <a:xfrm>
            <a:off x="406711" y="0"/>
            <a:ext cx="8330578" cy="68580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81" name="Image" descr="Image"/>
          <p:cNvPicPr>
            <a:picLocks noChangeAspect="1"/>
          </p:cNvPicPr>
          <p:nvPr/>
        </p:nvPicPr>
        <p:blipFill>
          <a:blip r:embed="rId2">
            <a:extLst/>
          </a:blip>
          <a:stretch>
            <a:fillRect/>
          </a:stretch>
        </p:blipFill>
        <p:spPr>
          <a:xfrm>
            <a:off x="0" y="196453"/>
            <a:ext cx="9144000" cy="6465094"/>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How small ?…"/>
          <p:cNvSpPr txBox="1"/>
          <p:nvPr>
            <p:ph type="body" idx="1"/>
          </p:nvPr>
        </p:nvSpPr>
        <p:spPr>
          <a:xfrm>
            <a:off x="457200" y="1784350"/>
            <a:ext cx="8229600" cy="4341813"/>
          </a:xfrm>
          <a:prstGeom prst="rect">
            <a:avLst/>
          </a:prstGeom>
        </p:spPr>
        <p:txBody>
          <a:bodyPr>
            <a:normAutofit fontScale="100000" lnSpcReduction="0"/>
          </a:bodyPr>
          <a:lstStyle/>
          <a:p>
            <a:pPr/>
            <a:r>
              <a:t>How small ?</a:t>
            </a:r>
          </a:p>
          <a:p>
            <a:pPr lvl="1" marL="463550" indent="-185737">
              <a:spcBef>
                <a:spcPts val="400"/>
              </a:spcBef>
              <a:buFont typeface="Times"/>
              <a:defRPr sz="2000"/>
            </a:pPr>
            <a:r>
              <a:rPr b="1"/>
              <a:t>4 </a:t>
            </a:r>
            <a:r>
              <a:rPr b="1" i="1"/>
              <a:t>lines</a:t>
            </a:r>
            <a:r>
              <a:t> is best; 5 is ok; 6 is already too much</a:t>
            </a:r>
          </a:p>
          <a:p>
            <a:pPr lvl="1" marL="463550" indent="-185737">
              <a:spcBef>
                <a:spcPts val="400"/>
              </a:spcBef>
              <a:buFont typeface="Times"/>
              <a:defRPr sz="2000"/>
            </a:pPr>
            <a:r>
              <a:t>By any means, keep your functions smaller than a page of your IDE </a:t>
            </a:r>
            <a:r>
              <a:rPr>
                <a:latin typeface="Showcard Gothic"/>
                <a:ea typeface="Showcard Gothic"/>
                <a:cs typeface="Showcard Gothic"/>
                <a:sym typeface="Showcard Gothic"/>
              </a:rPr>
              <a:t>!</a:t>
            </a:r>
          </a:p>
          <a:p>
            <a:pPr lvl="1" marL="463550" indent="-185737">
              <a:spcBef>
                <a:spcPts val="400"/>
              </a:spcBef>
              <a:buFont typeface="Times"/>
              <a:defRPr sz="2000"/>
            </a:pPr>
          </a:p>
          <a:p>
            <a:pPr/>
            <a:r>
              <a:t>Why </a:t>
            </a:r>
            <a:r>
              <a:t>so </a:t>
            </a:r>
            <a:r>
              <a:t>small ?!</a:t>
            </a:r>
          </a:p>
          <a:p>
            <a:pPr>
              <a:buChar char="➔"/>
            </a:pPr>
            <a:r>
              <a:t>To be sure that they do only </a:t>
            </a:r>
            <a:r>
              <a:rPr>
                <a:solidFill>
                  <a:srgbClr val="FF0000"/>
                </a:solidFill>
                <a:latin typeface="Showcard Gothic"/>
                <a:ea typeface="Showcard Gothic"/>
                <a:cs typeface="Showcard Gothic"/>
                <a:sym typeface="Showcard Gothic"/>
              </a:rPr>
              <a:t>1 THING</a:t>
            </a:r>
            <a:endParaRPr>
              <a:solidFill>
                <a:srgbClr val="FF0000"/>
              </a:solidFill>
              <a:latin typeface="Showcard Gothic"/>
              <a:ea typeface="Showcard Gothic"/>
              <a:cs typeface="Showcard Gothic"/>
              <a:sym typeface="Showcard Gothic"/>
            </a:endParaRPr>
          </a:p>
          <a:p>
            <a:pPr lvl="1" marL="463550" indent="-185737">
              <a:spcBef>
                <a:spcPts val="400"/>
              </a:spcBef>
              <a:buChar char="➔"/>
              <a:defRPr sz="2000"/>
            </a:pPr>
            <a:r>
              <a:t>In a few lines, you can</a:t>
            </a:r>
            <a:r>
              <a:t>’t do much</a:t>
            </a:r>
          </a:p>
          <a:p>
            <a:pPr lvl="1" marL="463550" indent="-185737">
              <a:spcBef>
                <a:spcPts val="400"/>
              </a:spcBef>
              <a:buChar char="➔"/>
              <a:defRPr sz="2000"/>
            </a:pPr>
            <a:r>
              <a:t>Its name can then tell you everything</a:t>
            </a:r>
          </a:p>
        </p:txBody>
      </p:sp>
      <p:sp>
        <p:nvSpPr>
          <p:cNvPr id="684" name="Functions"/>
          <p:cNvSpPr txBox="1"/>
          <p:nvPr/>
        </p:nvSpPr>
        <p:spPr>
          <a:xfrm>
            <a:off x="1576582" y="84079"/>
            <a:ext cx="6705570"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192087" indent="-192087">
              <a:lnSpc>
                <a:spcPct val="104000"/>
              </a:lnSpc>
              <a:spcBef>
                <a:spcPts val="300"/>
              </a:spcBef>
              <a:defRPr sz="1400">
                <a:solidFill>
                  <a:schemeClr val="accent3">
                    <a:lumOff val="44000"/>
                  </a:schemeClr>
                </a:solidFill>
                <a:latin typeface="Arial"/>
                <a:ea typeface="Arial"/>
                <a:cs typeface="Arial"/>
                <a:sym typeface="Arial"/>
              </a:defRPr>
            </a:lvl1pPr>
          </a:lstStyle>
          <a:p>
            <a:pPr/>
            <a:r>
              <a:t>Functions</a:t>
            </a:r>
          </a:p>
        </p:txBody>
      </p:sp>
      <p:sp>
        <p:nvSpPr>
          <p:cNvPr id="685" name="Functions Should be Small !!"/>
          <p:cNvSpPr txBox="1"/>
          <p:nvPr>
            <p:ph type="title"/>
          </p:nvPr>
        </p:nvSpPr>
        <p:spPr>
          <a:xfrm>
            <a:off x="457200" y="581025"/>
            <a:ext cx="8229600" cy="838200"/>
          </a:xfrm>
          <a:prstGeom prst="rect">
            <a:avLst/>
          </a:prstGeom>
        </p:spPr>
        <p:txBody>
          <a:bodyPr>
            <a:normAutofit fontScale="100000" lnSpcReduction="0"/>
          </a:bodyPr>
          <a:lstStyle/>
          <a:p>
            <a:pPr/>
            <a:r>
              <a:t>Functions Should be </a:t>
            </a:r>
            <a:r>
              <a:rPr b="0">
                <a:solidFill>
                  <a:srgbClr val="FF0000"/>
                </a:solidFill>
                <a:latin typeface="Showcard Gothic"/>
                <a:ea typeface="Showcard Gothic"/>
                <a:cs typeface="Showcard Gothic"/>
                <a:sym typeface="Showcard Gothic"/>
              </a:rPr>
              <a:t>Small !!</a:t>
            </a:r>
          </a:p>
        </p:txBody>
      </p:sp>
      <p:sp>
        <p:nvSpPr>
          <p:cNvPr id="6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68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8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683">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683">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6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68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683">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683">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68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83" grpId="1"/>
    </p:bldLst>
  </p:timing>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0" name="Public void doTheDomesticThings()…"/>
          <p:cNvSpPr/>
          <p:nvPr/>
        </p:nvSpPr>
        <p:spPr>
          <a:xfrm>
            <a:off x="120650" y="2667000"/>
            <a:ext cx="8915400" cy="25044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sz="1400">
                <a:solidFill>
                  <a:schemeClr val="accent3">
                    <a:lumOff val="44000"/>
                  </a:schemeClr>
                </a:solidFill>
                <a:latin typeface="Comic Sans MS"/>
                <a:ea typeface="Comic Sans MS"/>
                <a:cs typeface="Comic Sans MS"/>
                <a:sym typeface="Comic Sans MS"/>
              </a:rPr>
              <a:t>Public void doTheDomesticThings()</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takeOutTheTrash();	</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walkTheDog();</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for(Dish dish : dirtyDishStack)</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sink.washDish(dish);</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teaTowel.dryDish(dish);</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p>
        </p:txBody>
      </p:sp>
      <p:pic>
        <p:nvPicPr>
          <p:cNvPr id="691"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00400" y="10668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3" name="Don’t mix levels of abstraction"/>
          <p:cNvSpPr txBox="1"/>
          <p:nvPr>
            <p:ph type="title" idx="4294967295"/>
          </p:nvPr>
        </p:nvSpPr>
        <p:spPr>
          <a:xfrm>
            <a:off x="457200" y="-1"/>
            <a:ext cx="8229600" cy="1143002"/>
          </a:xfrm>
          <a:prstGeom prst="rect">
            <a:avLst/>
          </a:prstGeom>
        </p:spPr>
        <p:txBody>
          <a:bodyPr>
            <a:normAutofit fontScale="100000" lnSpcReduction="0"/>
          </a:bodyPr>
          <a:lstStyle/>
          <a:p>
            <a:pPr/>
            <a:r>
              <a:t>Don’t mix levels of abstraction</a:t>
            </a:r>
          </a:p>
        </p:txBody>
      </p:sp>
      <p:sp>
        <p:nvSpPr>
          <p:cNvPr id="694" name="Public void doTheDomesticThings()…"/>
          <p:cNvSpPr/>
          <p:nvPr/>
        </p:nvSpPr>
        <p:spPr>
          <a:xfrm>
            <a:off x="120650" y="2667000"/>
            <a:ext cx="8915400" cy="15392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sz="1400">
                <a:solidFill>
                  <a:schemeClr val="accent3">
                    <a:lumOff val="44000"/>
                  </a:schemeClr>
                </a:solidFill>
                <a:latin typeface="Comic Sans MS"/>
                <a:ea typeface="Comic Sans MS"/>
                <a:cs typeface="Comic Sans MS"/>
                <a:sym typeface="Comic Sans MS"/>
              </a:rPr>
              <a:t>Public void doTheDomesticThings()</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takeOutTheTrash();	</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walkTheDog();</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doTheDishes();</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double getPrice()…"/>
          <p:cNvSpPr/>
          <p:nvPr/>
        </p:nvSpPr>
        <p:spPr>
          <a:xfrm>
            <a:off x="120650" y="2667000"/>
            <a:ext cx="8915400" cy="32283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double getPrice()</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int basePrice = _quantity * _itemPrice;</a:t>
            </a:r>
            <a:endParaRPr b="1" sz="1400">
              <a:solidFill>
                <a:schemeClr val="accent3">
                  <a:lumOff val="44000"/>
                </a:schemeClr>
              </a:solidFill>
              <a:latin typeface="Comic Sans MS"/>
              <a:ea typeface="Comic Sans MS"/>
              <a:cs typeface="Comic Sans MS"/>
              <a:sym typeface="Comic Sans MS"/>
            </a:endParaRPr>
          </a:p>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double discountFactor;</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if(basePrice &gt; 1000)</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discountFactor = 0.95;</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else</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discountFactor = 0.98;</a:t>
            </a:r>
            <a:endParaRPr b="1" sz="1400">
              <a:solidFill>
                <a:schemeClr val="accent3">
                  <a:lumOff val="44000"/>
                </a:schemeClr>
              </a:solidFill>
              <a:latin typeface="Comic Sans MS"/>
              <a:ea typeface="Comic Sans MS"/>
              <a:cs typeface="Comic Sans MS"/>
              <a:sym typeface="Comic Sans MS"/>
            </a:endParaRPr>
          </a:p>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return basePrice * discountFactor;</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p>
        </p:txBody>
      </p:sp>
      <p:pic>
        <p:nvPicPr>
          <p:cNvPr id="697"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00400" y="10668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9" name="Replace Temp with Query"/>
          <p:cNvSpPr txBox="1"/>
          <p:nvPr>
            <p:ph type="title" idx="4294967295"/>
          </p:nvPr>
        </p:nvSpPr>
        <p:spPr>
          <a:xfrm>
            <a:off x="457200" y="-1"/>
            <a:ext cx="8229600" cy="1143002"/>
          </a:xfrm>
          <a:prstGeom prst="rect">
            <a:avLst/>
          </a:prstGeom>
        </p:spPr>
        <p:txBody>
          <a:bodyPr>
            <a:normAutofit fontScale="100000" lnSpcReduction="0"/>
          </a:bodyPr>
          <a:lstStyle>
            <a:lvl1pPr>
              <a:defRPr b="1"/>
            </a:lvl1pPr>
          </a:lstStyle>
          <a:p>
            <a:pPr>
              <a:defRPr b="0"/>
            </a:pPr>
            <a:r>
              <a:rPr b="1"/>
              <a:t>Replace Temp with Query</a:t>
            </a:r>
          </a:p>
        </p:txBody>
      </p:sp>
      <p:sp>
        <p:nvSpPr>
          <p:cNvPr id="700" name="double getPrice()…"/>
          <p:cNvSpPr/>
          <p:nvPr/>
        </p:nvSpPr>
        <p:spPr>
          <a:xfrm>
            <a:off x="120650" y="1766887"/>
            <a:ext cx="8915400" cy="39522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double getPrice()</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return basePrice() * discountFactor();</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private double discountFactor()</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if(basePrice &gt; 1000)</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return 0.95;</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else</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return  0.98;</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private int basePrice()</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	return _quantity * _itemPrice;</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File CreateFile(string name, boolean isTemp)…"/>
          <p:cNvSpPr/>
          <p:nvPr/>
        </p:nvSpPr>
        <p:spPr>
          <a:xfrm>
            <a:off x="228600" y="2819400"/>
            <a:ext cx="8534400" cy="27330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a:solidFill>
                  <a:schemeClr val="accent3">
                    <a:lumOff val="44000"/>
                  </a:schemeClr>
                </a:solidFill>
              </a:rPr>
              <a:t>File CreateFile(string name, boolean isTemp)</a:t>
            </a:r>
            <a:endParaRPr>
              <a:solidFill>
                <a:schemeClr val="accent3">
                  <a:lumOff val="44000"/>
                </a:schemeClr>
              </a:solidFill>
            </a:endParaRPr>
          </a:p>
          <a:p>
            <a:pPr>
              <a:defRPr sz="2200"/>
            </a:pPr>
            <a:r>
              <a:rPr>
                <a:solidFill>
                  <a:schemeClr val="accent3">
                    <a:lumOff val="44000"/>
                  </a:schemeClr>
                </a:solidFill>
              </a:rPr>
              <a:t>{</a:t>
            </a:r>
            <a:endParaRPr>
              <a:solidFill>
                <a:schemeClr val="accent3">
                  <a:lumOff val="44000"/>
                </a:schemeClr>
              </a:solidFill>
            </a:endParaRPr>
          </a:p>
          <a:p>
            <a:pPr>
              <a:defRPr sz="2200"/>
            </a:pPr>
            <a:r>
              <a:rPr>
                <a:solidFill>
                  <a:schemeClr val="accent3">
                    <a:lumOff val="44000"/>
                  </a:schemeClr>
                </a:solidFill>
              </a:rPr>
              <a:t>   //implementation</a:t>
            </a:r>
            <a:endParaRPr>
              <a:solidFill>
                <a:schemeClr val="accent3">
                  <a:lumOff val="44000"/>
                </a:schemeClr>
              </a:solidFill>
            </a:endParaRPr>
          </a:p>
          <a:p>
            <a:pPr>
              <a:defRPr sz="2200"/>
            </a:pPr>
            <a:r>
              <a:rPr>
                <a:solidFill>
                  <a:schemeClr val="accent3">
                    <a:lumOff val="44000"/>
                  </a:schemeClr>
                </a:solidFill>
              </a:rPr>
              <a:t>} </a:t>
            </a:r>
            <a:endParaRPr>
              <a:solidFill>
                <a:schemeClr val="accent3">
                  <a:lumOff val="44000"/>
                </a:schemeClr>
              </a:solidFill>
            </a:endParaRPr>
          </a:p>
          <a:p>
            <a:pPr>
              <a:defRPr sz="2200"/>
            </a:pPr>
            <a:endParaRPr>
              <a:solidFill>
                <a:schemeClr val="accent3">
                  <a:lumOff val="44000"/>
                </a:schemeClr>
              </a:solidFill>
            </a:endParaRPr>
          </a:p>
          <a:p>
            <a:pPr>
              <a:defRPr sz="2200"/>
            </a:pPr>
            <a:endParaRPr>
              <a:solidFill>
                <a:schemeClr val="accent3">
                  <a:lumOff val="44000"/>
                </a:schemeClr>
              </a:solidFill>
            </a:endParaRPr>
          </a:p>
          <a:p>
            <a:pPr>
              <a:defRPr sz="2200"/>
            </a:pPr>
            <a:r>
              <a:rPr>
                <a:solidFill>
                  <a:schemeClr val="accent3">
                    <a:lumOff val="44000"/>
                  </a:schemeClr>
                </a:solidFill>
              </a:rPr>
              <a:t>myfile = CreateFile("foo.txt", true);</a:t>
            </a:r>
            <a:endParaRPr>
              <a:solidFill>
                <a:schemeClr val="accent3">
                  <a:lumOff val="44000"/>
                </a:schemeClr>
              </a:solidFill>
            </a:endParaRPr>
          </a:p>
        </p:txBody>
      </p:sp>
      <p:pic>
        <p:nvPicPr>
          <p:cNvPr id="705"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209925" y="1185862"/>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 name="Max 2 parameters…"/>
          <p:cNvSpPr txBox="1"/>
          <p:nvPr>
            <p:ph type="body" idx="1"/>
          </p:nvPr>
        </p:nvSpPr>
        <p:spPr>
          <a:xfrm>
            <a:off x="457200" y="1784350"/>
            <a:ext cx="8686800" cy="4341813"/>
          </a:xfrm>
          <a:prstGeom prst="rect">
            <a:avLst/>
          </a:prstGeom>
        </p:spPr>
        <p:txBody>
          <a:bodyPr>
            <a:normAutofit fontScale="100000" lnSpcReduction="0"/>
          </a:bodyPr>
          <a:lstStyle/>
          <a:p>
            <a:pPr marL="188246" indent="-188246" defTabSz="896111">
              <a:defRPr sz="3136"/>
            </a:pPr>
            <a:endParaRPr sz="1960"/>
          </a:p>
          <a:p>
            <a:pPr marL="188246" indent="-188246" defTabSz="896111">
              <a:defRPr sz="3136"/>
            </a:pPr>
            <a:r>
              <a:t>Max 2 parameters</a:t>
            </a:r>
          </a:p>
          <a:p>
            <a:pPr lvl="1" marL="454279" indent="-182023" defTabSz="896111">
              <a:spcBef>
                <a:spcPts val="400"/>
              </a:spcBef>
              <a:buFont typeface="Times"/>
              <a:defRPr sz="1960"/>
            </a:pPr>
            <a:r>
              <a:t>For </a:t>
            </a:r>
            <a:r>
              <a:rPr b="1"/>
              <a:t>≥</a:t>
            </a:r>
            <a:r>
              <a:t> 3 parameters, it's hard to read: their </a:t>
            </a:r>
            <a:r>
              <a:rPr u="sng"/>
              <a:t>order</a:t>
            </a:r>
            <a:r>
              <a:t> becomes a problem</a:t>
            </a:r>
          </a:p>
          <a:p>
            <a:pPr lvl="1" marL="454279" indent="-182023" defTabSz="896111">
              <a:spcBef>
                <a:spcPts val="400"/>
              </a:spcBef>
              <a:buSzPct val="100000"/>
              <a:buChar char="➔"/>
              <a:defRPr sz="1960"/>
            </a:pPr>
            <a:r>
              <a:t> group them in a </a:t>
            </a:r>
            <a:r>
              <a:rPr b="1">
                <a:solidFill>
                  <a:srgbClr val="5362FA"/>
                </a:solidFill>
              </a:rPr>
              <a:t>Parameter Object</a:t>
            </a:r>
            <a:r>
              <a:t>/</a:t>
            </a:r>
            <a:r>
              <a:rPr b="1">
                <a:solidFill>
                  <a:srgbClr val="5362FA"/>
                </a:solidFill>
              </a:rPr>
              <a:t>DTO</a:t>
            </a:r>
          </a:p>
          <a:p>
            <a:pPr marL="188246" indent="-188246" defTabSz="896111">
              <a:defRPr sz="3136"/>
            </a:pPr>
            <a:r>
              <a:t>Avoid output parameters</a:t>
            </a:r>
          </a:p>
          <a:p>
            <a:pPr lvl="1" marL="454279" indent="-182023" defTabSz="896111">
              <a:spcBef>
                <a:spcPts val="400"/>
              </a:spcBef>
              <a:buFont typeface="Times"/>
              <a:defRPr sz="1960"/>
            </a:pPr>
            <a:r>
              <a:t>The caller may be surprised that an argument changed</a:t>
            </a:r>
          </a:p>
          <a:p>
            <a:pPr marL="188246" indent="-188246" defTabSz="896111">
              <a:defRPr sz="3136"/>
            </a:pPr>
            <a:r>
              <a:t>No flag parameters (boolean, enum) </a:t>
            </a:r>
            <a:r>
              <a:rPr baseline="29959">
                <a:solidFill>
                  <a:srgbClr val="BFBFBF"/>
                </a:solidFill>
              </a:rPr>
              <a:t>= laziness/fear</a:t>
            </a:r>
            <a:endParaRPr baseline="29959">
              <a:solidFill>
                <a:srgbClr val="BFBFBF"/>
              </a:solidFill>
            </a:endParaRPr>
          </a:p>
          <a:p>
            <a:pPr lvl="1" marL="454279" indent="-182023" defTabSz="896111">
              <a:spcBef>
                <a:spcPts val="400"/>
              </a:spcBef>
              <a:buFont typeface="Times"/>
              <a:defRPr sz="1960"/>
            </a:pPr>
            <a:r>
              <a:t>It shouts that </a:t>
            </a:r>
            <a:r>
              <a:rPr>
                <a:solidFill>
                  <a:srgbClr val="FF0000"/>
                </a:solidFill>
                <a:latin typeface="Showcard Gothic"/>
                <a:ea typeface="Showcard Gothic"/>
                <a:cs typeface="Showcard Gothic"/>
                <a:sym typeface="Showcard Gothic"/>
              </a:rPr>
              <a:t>the function does more than one thing !</a:t>
            </a:r>
          </a:p>
          <a:p>
            <a:pPr lvl="1" marL="454279" indent="-182023" defTabSz="896111">
              <a:spcBef>
                <a:spcPts val="400"/>
              </a:spcBef>
              <a:buSzPct val="100000"/>
              <a:buChar char="➔"/>
              <a:defRPr sz="1960"/>
            </a:pPr>
            <a:r>
              <a:t> Split it into smaller functions</a:t>
            </a:r>
          </a:p>
        </p:txBody>
      </p:sp>
      <p:sp>
        <p:nvSpPr>
          <p:cNvPr id="710" name="customer.setLoggedIn(true);"/>
          <p:cNvSpPr/>
          <p:nvPr/>
        </p:nvSpPr>
        <p:spPr>
          <a:xfrm>
            <a:off x="7050447" y="4633040"/>
            <a:ext cx="2122513" cy="458326"/>
          </a:xfrm>
          <a:prstGeom prst="rect">
            <a:avLst/>
          </a:prstGeom>
          <a:solidFill>
            <a:srgbClr val="FFFF99"/>
          </a:solidFill>
          <a:ln>
            <a:solidFill>
              <a:srgbClr val="000000"/>
            </a:solidFill>
            <a:bevel/>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lIns="72000" tIns="72000" rIns="72000" bIns="72000">
            <a:spAutoFit/>
          </a:bodyPr>
          <a:lstStyle/>
          <a:p>
            <a:pPr>
              <a:spcBef>
                <a:spcPts val="600"/>
              </a:spcBef>
              <a:defRPr>
                <a:latin typeface="Arial"/>
                <a:ea typeface="Arial"/>
                <a:cs typeface="Arial"/>
                <a:sym typeface="Arial"/>
              </a:defRPr>
            </a:pPr>
            <a:r>
              <a:rPr sz="1000">
                <a:latin typeface="Consolas"/>
                <a:ea typeface="Consolas"/>
                <a:cs typeface="Consolas"/>
                <a:sym typeface="Consolas"/>
              </a:rPr>
              <a:t>customer.setLoggedIn(</a:t>
            </a:r>
            <a:r>
              <a:rPr b="1" sz="1000">
                <a:solidFill>
                  <a:srgbClr val="C00000"/>
                </a:solidFill>
                <a:latin typeface="Consolas"/>
                <a:ea typeface="Consolas"/>
                <a:cs typeface="Consolas"/>
                <a:sym typeface="Consolas"/>
              </a:rPr>
              <a:t>true</a:t>
            </a:r>
            <a:r>
              <a:rPr sz="1000">
                <a:latin typeface="Consolas"/>
                <a:ea typeface="Consolas"/>
                <a:cs typeface="Consolas"/>
                <a:sym typeface="Consolas"/>
              </a:rPr>
              <a:t>);</a:t>
            </a:r>
          </a:p>
        </p:txBody>
      </p:sp>
      <p:sp>
        <p:nvSpPr>
          <p:cNvPr id="711" name="Functions"/>
          <p:cNvSpPr txBox="1"/>
          <p:nvPr/>
        </p:nvSpPr>
        <p:spPr>
          <a:xfrm>
            <a:off x="1576582" y="84079"/>
            <a:ext cx="6705570"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192087" indent="-192087">
              <a:lnSpc>
                <a:spcPct val="104000"/>
              </a:lnSpc>
              <a:spcBef>
                <a:spcPts val="300"/>
              </a:spcBef>
              <a:defRPr sz="1400">
                <a:solidFill>
                  <a:schemeClr val="accent3">
                    <a:lumOff val="44000"/>
                  </a:schemeClr>
                </a:solidFill>
                <a:latin typeface="Arial"/>
                <a:ea typeface="Arial"/>
                <a:cs typeface="Arial"/>
                <a:sym typeface="Arial"/>
              </a:defRPr>
            </a:lvl1pPr>
          </a:lstStyle>
          <a:p>
            <a:pPr/>
            <a:r>
              <a:t>Functions</a:t>
            </a:r>
          </a:p>
        </p:txBody>
      </p:sp>
      <p:sp>
        <p:nvSpPr>
          <p:cNvPr id="712" name="Function Signature"/>
          <p:cNvSpPr txBox="1"/>
          <p:nvPr>
            <p:ph type="title"/>
          </p:nvPr>
        </p:nvSpPr>
        <p:spPr>
          <a:xfrm>
            <a:off x="457200" y="581025"/>
            <a:ext cx="8229600" cy="838200"/>
          </a:xfrm>
          <a:prstGeom prst="rect">
            <a:avLst/>
          </a:prstGeom>
        </p:spPr>
        <p:txBody>
          <a:bodyPr>
            <a:normAutofit fontScale="100000" lnSpcReduction="0"/>
          </a:bodyPr>
          <a:lstStyle/>
          <a:p>
            <a:pPr/>
            <a:r>
              <a:t>Function Signature</a:t>
            </a:r>
          </a:p>
        </p:txBody>
      </p:sp>
      <p:sp>
        <p:nvSpPr>
          <p:cNvPr id="7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714" name="myBadMethod(&quot;John&quot;,&quot;Michael&quot;,      &quot;Paris&quot;,&quot;St. Albergue&quot;);"/>
          <p:cNvSpPr/>
          <p:nvPr/>
        </p:nvSpPr>
        <p:spPr>
          <a:xfrm>
            <a:off x="6099573" y="2855496"/>
            <a:ext cx="2730396" cy="864726"/>
          </a:xfrm>
          <a:prstGeom prst="rect">
            <a:avLst/>
          </a:prstGeom>
          <a:solidFill>
            <a:srgbClr val="FFFF99"/>
          </a:solidFill>
          <a:ln>
            <a:solidFill>
              <a:srgbClr val="000000"/>
            </a:solidFill>
            <a:bevel/>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lIns="72000" tIns="72000" rIns="72000" bIns="72000">
            <a:spAutoFit/>
          </a:bodyPr>
          <a:lstStyle/>
          <a:p>
            <a:pPr>
              <a:spcBef>
                <a:spcPts val="700"/>
              </a:spcBef>
              <a:defRPr>
                <a:latin typeface="Arial"/>
                <a:ea typeface="Arial"/>
                <a:cs typeface="Arial"/>
                <a:sym typeface="Arial"/>
              </a:defRPr>
            </a:pPr>
            <a:r>
              <a:rPr sz="1200">
                <a:latin typeface="Consolas"/>
                <a:ea typeface="Consolas"/>
                <a:cs typeface="Consolas"/>
                <a:sym typeface="Consolas"/>
              </a:rPr>
              <a:t>myBadMethod(</a:t>
            </a:r>
            <a:r>
              <a:rPr sz="1200">
                <a:solidFill>
                  <a:srgbClr val="2A00FF"/>
                </a:solidFill>
                <a:latin typeface="Consolas"/>
                <a:ea typeface="Consolas"/>
                <a:cs typeface="Consolas"/>
                <a:sym typeface="Consolas"/>
              </a:rPr>
              <a:t>"John"</a:t>
            </a:r>
            <a:r>
              <a:rPr sz="1200">
                <a:latin typeface="Consolas"/>
                <a:ea typeface="Consolas"/>
                <a:cs typeface="Consolas"/>
                <a:sym typeface="Consolas"/>
              </a:rPr>
              <a:t>,</a:t>
            </a:r>
            <a:r>
              <a:rPr sz="1200">
                <a:solidFill>
                  <a:srgbClr val="2A00FF"/>
                </a:solidFill>
                <a:latin typeface="Consolas"/>
                <a:ea typeface="Consolas"/>
                <a:cs typeface="Consolas"/>
                <a:sym typeface="Consolas"/>
              </a:rPr>
              <a:t>"Michael"</a:t>
            </a:r>
            <a:r>
              <a:rPr sz="1200">
                <a:latin typeface="Consolas"/>
                <a:ea typeface="Consolas"/>
                <a:cs typeface="Consolas"/>
                <a:sym typeface="Consolas"/>
              </a:rPr>
              <a:t>,</a:t>
            </a:r>
            <a:br>
              <a:rPr sz="1200">
                <a:latin typeface="Consolas"/>
                <a:ea typeface="Consolas"/>
                <a:cs typeface="Consolas"/>
                <a:sym typeface="Consolas"/>
              </a:rPr>
            </a:br>
            <a:r>
              <a:rPr sz="1200">
                <a:latin typeface="Consolas"/>
                <a:ea typeface="Consolas"/>
                <a:cs typeface="Consolas"/>
                <a:sym typeface="Consolas"/>
              </a:rPr>
              <a:t>     </a:t>
            </a:r>
            <a:r>
              <a:rPr sz="1200">
                <a:solidFill>
                  <a:srgbClr val="2A00FF"/>
                </a:solidFill>
                <a:latin typeface="Consolas"/>
                <a:ea typeface="Consolas"/>
                <a:cs typeface="Consolas"/>
                <a:sym typeface="Consolas"/>
              </a:rPr>
              <a:t>"Paris"</a:t>
            </a:r>
            <a:r>
              <a:rPr sz="1200">
                <a:latin typeface="Consolas"/>
                <a:ea typeface="Consolas"/>
                <a:cs typeface="Consolas"/>
                <a:sym typeface="Consolas"/>
              </a:rPr>
              <a:t>,</a:t>
            </a:r>
            <a:r>
              <a:rPr sz="1200">
                <a:solidFill>
                  <a:srgbClr val="2A00FF"/>
                </a:solidFill>
                <a:latin typeface="Consolas"/>
                <a:ea typeface="Consolas"/>
                <a:cs typeface="Consolas"/>
                <a:sym typeface="Consolas"/>
              </a:rPr>
              <a:t>"St. Albergue"</a:t>
            </a:r>
            <a:r>
              <a:rPr sz="1200">
                <a:latin typeface="Consolas"/>
                <a:ea typeface="Consolas"/>
                <a:cs typeface="Consolas"/>
                <a:sym typeface="Consolas"/>
              </a:rPr>
              <a:t>);</a:t>
            </a:r>
          </a:p>
        </p:txBody>
      </p:sp>
      <p:sp>
        <p:nvSpPr>
          <p:cNvPr id="715" name="checkCustomer(customer, order);"/>
          <p:cNvSpPr/>
          <p:nvPr/>
        </p:nvSpPr>
        <p:spPr>
          <a:xfrm>
            <a:off x="6099573" y="4331996"/>
            <a:ext cx="2838944" cy="509126"/>
          </a:xfrm>
          <a:prstGeom prst="rect">
            <a:avLst/>
          </a:prstGeom>
          <a:solidFill>
            <a:srgbClr val="FFFF99"/>
          </a:solidFill>
          <a:ln>
            <a:solidFill>
              <a:srgbClr val="000000"/>
            </a:solidFill>
            <a:bevel/>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lIns="72000" tIns="72000" rIns="72000" bIns="72000">
            <a:spAutoFit/>
          </a:bodyPr>
          <a:lstStyle>
            <a:lvl1pPr>
              <a:spcBef>
                <a:spcPts val="700"/>
              </a:spcBef>
              <a:defRPr sz="1200">
                <a:latin typeface="Consolas"/>
                <a:ea typeface="Consolas"/>
                <a:cs typeface="Consolas"/>
                <a:sym typeface="Consolas"/>
              </a:defRPr>
            </a:lvl1pPr>
          </a:lstStyle>
          <a:p>
            <a:pPr>
              <a:defRPr sz="1800">
                <a:latin typeface="Arial"/>
                <a:ea typeface="Arial"/>
                <a:cs typeface="Arial"/>
                <a:sym typeface="Arial"/>
              </a:defRPr>
            </a:pPr>
            <a:r>
              <a:rPr sz="1200">
                <a:latin typeface="Consolas"/>
                <a:ea typeface="Consolas"/>
                <a:cs typeface="Consolas"/>
                <a:sym typeface="Consolas"/>
              </a:rPr>
              <a:t>checkCustomer(customer, order);</a:t>
            </a:r>
          </a:p>
        </p:txBody>
      </p:sp>
      <p:sp>
        <p:nvSpPr>
          <p:cNvPr id="716" name="removeOrders(customer, false, true);"/>
          <p:cNvSpPr/>
          <p:nvPr/>
        </p:nvSpPr>
        <p:spPr>
          <a:xfrm>
            <a:off x="5599415" y="6022616"/>
            <a:ext cx="3328829" cy="509126"/>
          </a:xfrm>
          <a:prstGeom prst="rect">
            <a:avLst/>
          </a:prstGeom>
          <a:solidFill>
            <a:srgbClr val="FFFF99"/>
          </a:solidFill>
          <a:ln>
            <a:solidFill>
              <a:srgbClr val="000000"/>
            </a:solidFill>
            <a:bevel/>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lIns="72000" tIns="72000" rIns="72000" bIns="72000">
            <a:spAutoFit/>
          </a:bodyPr>
          <a:lstStyle/>
          <a:p>
            <a:pPr>
              <a:spcBef>
                <a:spcPts val="700"/>
              </a:spcBef>
              <a:defRPr>
                <a:latin typeface="Arial"/>
                <a:ea typeface="Arial"/>
                <a:cs typeface="Arial"/>
                <a:sym typeface="Arial"/>
              </a:defRPr>
            </a:pPr>
            <a:r>
              <a:rPr sz="1200">
                <a:latin typeface="Consolas"/>
                <a:ea typeface="Consolas"/>
                <a:cs typeface="Consolas"/>
                <a:sym typeface="Consolas"/>
              </a:rPr>
              <a:t>removeOrders(customer, </a:t>
            </a:r>
            <a:r>
              <a:rPr b="1" sz="1200">
                <a:solidFill>
                  <a:srgbClr val="C00000"/>
                </a:solidFill>
                <a:latin typeface="Consolas"/>
                <a:ea typeface="Consolas"/>
                <a:cs typeface="Consolas"/>
                <a:sym typeface="Consolas"/>
              </a:rPr>
              <a:t>false</a:t>
            </a:r>
            <a:r>
              <a:rPr sz="1200">
                <a:latin typeface="Consolas"/>
                <a:ea typeface="Consolas"/>
                <a:cs typeface="Consolas"/>
                <a:sym typeface="Consolas"/>
              </a:rPr>
              <a:t>, </a:t>
            </a:r>
            <a:r>
              <a:rPr b="1" sz="1200">
                <a:solidFill>
                  <a:srgbClr val="C00000"/>
                </a:solidFill>
                <a:latin typeface="Consolas"/>
                <a:ea typeface="Consolas"/>
                <a:cs typeface="Consolas"/>
                <a:sym typeface="Consolas"/>
              </a:rPr>
              <a:t>true</a:t>
            </a:r>
            <a:r>
              <a:rPr sz="1200">
                <a:latin typeface="Consolas"/>
                <a:ea typeface="Consolas"/>
                <a:cs typeface="Consolas"/>
                <a:sym typeface="Consolas"/>
              </a:rPr>
              <a:t>);</a:t>
            </a:r>
          </a:p>
        </p:txBody>
      </p:sp>
      <p:sp>
        <p:nvSpPr>
          <p:cNvPr id="717" name="Line"/>
          <p:cNvSpPr/>
          <p:nvPr/>
        </p:nvSpPr>
        <p:spPr>
          <a:xfrm flipV="1">
            <a:off x="5936973" y="2716696"/>
            <a:ext cx="3008244" cy="675862"/>
          </a:xfrm>
          <a:prstGeom prst="line">
            <a:avLst/>
          </a:prstGeom>
          <a:solidFill>
            <a:srgbClr val="C0C0C0"/>
          </a:solidFill>
          <a:ln w="28575">
            <a:solidFill>
              <a:srgbClr val="FF0000"/>
            </a:solidFill>
          </a:ln>
        </p:spPr>
        <p:txBody>
          <a:bodyPr lIns="45719" rIns="45719" anchor="ctr"/>
          <a:lstStyle/>
          <a:p>
            <a:pPr defTabSz="457200">
              <a:defRPr sz="1200">
                <a:latin typeface="+mn-lt"/>
                <a:ea typeface="+mn-ea"/>
                <a:cs typeface="+mn-cs"/>
                <a:sym typeface="Helvetica"/>
              </a:defRPr>
            </a:pPr>
          </a:p>
        </p:txBody>
      </p:sp>
      <p:sp>
        <p:nvSpPr>
          <p:cNvPr id="718" name="params.setStreet(&quot;Paris&quot;);… myBadMethod(params);"/>
          <p:cNvSpPr/>
          <p:nvPr/>
        </p:nvSpPr>
        <p:spPr>
          <a:xfrm>
            <a:off x="5387678" y="3714057"/>
            <a:ext cx="2497366" cy="686926"/>
          </a:xfrm>
          <a:prstGeom prst="rect">
            <a:avLst/>
          </a:prstGeom>
          <a:solidFill>
            <a:srgbClr val="FFFF99"/>
          </a:solidFill>
          <a:ln>
            <a:solidFill>
              <a:srgbClr val="000000"/>
            </a:solidFill>
            <a:bevel/>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lIns="72000" tIns="72000" rIns="72000" bIns="72000">
            <a:spAutoFit/>
          </a:bodyPr>
          <a:lstStyle/>
          <a:p>
            <a:pPr>
              <a:spcBef>
                <a:spcPts val="700"/>
              </a:spcBef>
              <a:defRPr>
                <a:latin typeface="Arial"/>
                <a:ea typeface="Arial"/>
                <a:cs typeface="Arial"/>
                <a:sym typeface="Arial"/>
              </a:defRPr>
            </a:pPr>
            <a:r>
              <a:rPr sz="1200">
                <a:latin typeface="Consolas"/>
                <a:ea typeface="Consolas"/>
                <a:cs typeface="Consolas"/>
                <a:sym typeface="Consolas"/>
              </a:rPr>
              <a:t>params.set</a:t>
            </a:r>
            <a:r>
              <a:rPr b="1" sz="1200">
                <a:latin typeface="Consolas"/>
                <a:ea typeface="Consolas"/>
                <a:cs typeface="Consolas"/>
                <a:sym typeface="Consolas"/>
              </a:rPr>
              <a:t>Street</a:t>
            </a:r>
            <a:r>
              <a:rPr sz="1200">
                <a:latin typeface="Consolas"/>
                <a:ea typeface="Consolas"/>
                <a:cs typeface="Consolas"/>
                <a:sym typeface="Consolas"/>
              </a:rPr>
              <a:t>(</a:t>
            </a:r>
            <a:r>
              <a:rPr sz="1200">
                <a:solidFill>
                  <a:srgbClr val="2A00FF"/>
                </a:solidFill>
                <a:latin typeface="Consolas"/>
                <a:ea typeface="Consolas"/>
                <a:cs typeface="Consolas"/>
                <a:sym typeface="Consolas"/>
              </a:rPr>
              <a:t>"Paris"</a:t>
            </a:r>
            <a:r>
              <a:rPr sz="1200">
                <a:latin typeface="Consolas"/>
                <a:ea typeface="Consolas"/>
                <a:cs typeface="Consolas"/>
                <a:sym typeface="Consolas"/>
              </a:rPr>
              <a:t>);…</a:t>
            </a:r>
            <a:br>
              <a:rPr sz="1200">
                <a:latin typeface="Consolas"/>
                <a:ea typeface="Consolas"/>
                <a:cs typeface="Consolas"/>
                <a:sym typeface="Consolas"/>
              </a:rPr>
            </a:br>
            <a:r>
              <a:rPr sz="1200">
                <a:latin typeface="Consolas"/>
                <a:ea typeface="Consolas"/>
                <a:cs typeface="Consolas"/>
                <a:sym typeface="Consolas"/>
              </a:rPr>
              <a:t>myBadMethod(params);</a:t>
            </a:r>
          </a:p>
        </p:txBody>
      </p:sp>
      <p:sp>
        <p:nvSpPr>
          <p:cNvPr id="719" name="Line"/>
          <p:cNvSpPr/>
          <p:nvPr/>
        </p:nvSpPr>
        <p:spPr>
          <a:xfrm flipV="1">
            <a:off x="6646230" y="4824631"/>
            <a:ext cx="573719" cy="101707"/>
          </a:xfrm>
          <a:prstGeom prst="line">
            <a:avLst/>
          </a:prstGeom>
          <a:ln w="19050">
            <a:solidFill>
              <a:srgbClr val="000000"/>
            </a:solidFill>
            <a:tailEnd type="triangle"/>
          </a:ln>
        </p:spPr>
        <p:txBody>
          <a:bodyPr lIns="45719" rIns="45719" anchor="ctr"/>
          <a:lstStyle/>
          <a:p>
            <a:pPr defTabSz="457200">
              <a:defRPr sz="1200">
                <a:latin typeface="+mn-lt"/>
                <a:ea typeface="+mn-ea"/>
                <a:cs typeface="+mn-cs"/>
                <a:sym typeface="Helvetica"/>
              </a:defRPr>
            </a:pPr>
          </a:p>
        </p:txBody>
      </p:sp>
      <p:sp>
        <p:nvSpPr>
          <p:cNvPr id="720" name="Line"/>
          <p:cNvSpPr/>
          <p:nvPr/>
        </p:nvSpPr>
        <p:spPr>
          <a:xfrm flipV="1">
            <a:off x="5844207" y="5804453"/>
            <a:ext cx="3008244" cy="675862"/>
          </a:xfrm>
          <a:prstGeom prst="line">
            <a:avLst/>
          </a:prstGeom>
          <a:solidFill>
            <a:srgbClr val="C0C0C0"/>
          </a:solidFill>
          <a:ln w="28575">
            <a:solidFill>
              <a:srgbClr val="FF0000"/>
            </a:solidFill>
          </a:ln>
        </p:spPr>
        <p:txBody>
          <a:bodyPr lIns="45719" rIns="45719" anchor="ctr"/>
          <a:lstStyle/>
          <a:p>
            <a:pPr defTabSz="457200">
              <a:defRPr sz="1200">
                <a:latin typeface="+mn-lt"/>
                <a:ea typeface="+mn-ea"/>
                <a:cs typeface="+mn-cs"/>
                <a:sym typeface="Helvetica"/>
              </a:defRPr>
            </a:pPr>
          </a:p>
        </p:txBody>
      </p:sp>
      <p:sp>
        <p:nvSpPr>
          <p:cNvPr id="721" name="?!"/>
          <p:cNvSpPr txBox="1"/>
          <p:nvPr/>
        </p:nvSpPr>
        <p:spPr>
          <a:xfrm>
            <a:off x="8698470" y="4242351"/>
            <a:ext cx="535668" cy="637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spcBef>
                <a:spcPts val="2100"/>
              </a:spcBef>
              <a:defRPr b="1" sz="3600">
                <a:solidFill>
                  <a:srgbClr val="FF0000"/>
                </a:solidFill>
                <a:latin typeface="Berlin Sans FB Demi"/>
                <a:ea typeface="Berlin Sans FB Demi"/>
                <a:cs typeface="Berlin Sans FB Demi"/>
                <a:sym typeface="Berlin Sans FB Demi"/>
              </a:defRPr>
            </a:lvl1pPr>
          </a:lstStyle>
          <a:p>
            <a:pPr>
              <a:defRPr b="0" sz="1800">
                <a:solidFill>
                  <a:srgbClr val="000000"/>
                </a:solidFill>
                <a:latin typeface="Arial"/>
                <a:ea typeface="Arial"/>
                <a:cs typeface="Arial"/>
                <a:sym typeface="Arial"/>
              </a:defRPr>
            </a:pPr>
            <a:r>
              <a:rPr b="1" sz="3600">
                <a:solidFill>
                  <a:srgbClr val="FF0000"/>
                </a:solidFill>
                <a:latin typeface="Berlin Sans FB Demi"/>
                <a:ea typeface="Berlin Sans FB Demi"/>
                <a:cs typeface="Berlin Sans FB Demi"/>
                <a:sym typeface="Berlin Sans FB Demi"/>
              </a:rP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0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709">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709">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709">
                                            <p:txEl>
                                              <p:pRg st="3" end="3"/>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2" presetID="2" grpId="2" fill="hold">
                                  <p:stCondLst>
                                    <p:cond delay="0"/>
                                  </p:stCondLst>
                                  <p:iterate type="el" backwards="0">
                                    <p:tmAbs val="0"/>
                                  </p:iterate>
                                  <p:childTnLst>
                                    <p:set>
                                      <p:cBhvr>
                                        <p:cTn id="19" fill="hold"/>
                                        <p:tgtEl>
                                          <p:spTgt spid="714"/>
                                        </p:tgtEl>
                                        <p:attrNameLst>
                                          <p:attrName>style.visibility</p:attrName>
                                        </p:attrNameLst>
                                      </p:cBhvr>
                                      <p:to>
                                        <p:strVal val="visible"/>
                                      </p:to>
                                    </p:set>
                                    <p:anim calcmode="lin" valueType="num">
                                      <p:cBhvr>
                                        <p:cTn id="20" dur="500" fill="hold"/>
                                        <p:tgtEl>
                                          <p:spTgt spid="714"/>
                                        </p:tgtEl>
                                        <p:attrNameLst>
                                          <p:attrName>ppt_x</p:attrName>
                                        </p:attrNameLst>
                                      </p:cBhvr>
                                      <p:tavLst>
                                        <p:tav tm="0">
                                          <p:val>
                                            <p:strVal val="1+#ppt_w/2"/>
                                          </p:val>
                                        </p:tav>
                                        <p:tav tm="100000">
                                          <p:val>
                                            <p:strVal val="#ppt_x"/>
                                          </p:val>
                                        </p:tav>
                                      </p:tavLst>
                                    </p:anim>
                                    <p:anim calcmode="lin" valueType="num">
                                      <p:cBhvr>
                                        <p:cTn id="21" dur="500" fill="hold"/>
                                        <p:tgtEl>
                                          <p:spTgt spid="71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709">
                                            <p:txEl>
                                              <p:pRg st="4" end="4"/>
                                            </p:txEl>
                                          </p:spTgt>
                                        </p:tgtEl>
                                        <p:attrNameLst>
                                          <p:attrName>style.visibility</p:attrName>
                                        </p:attrNameLst>
                                      </p:cBhvr>
                                      <p:to>
                                        <p:strVal val="visible"/>
                                      </p:to>
                                    </p:set>
                                  </p:childTnLst>
                                </p:cTn>
                              </p:par>
                              <p:par>
                                <p:cTn id="26" presetClass="entr" nodeType="withEffect" presetSubtype="0" presetID="1" grpId="1" fill="hold">
                                  <p:stCondLst>
                                    <p:cond delay="0"/>
                                  </p:stCondLst>
                                  <p:iterate type="el" backwards="0">
                                    <p:tmAbs val="0"/>
                                  </p:iterate>
                                  <p:childTnLst>
                                    <p:set>
                                      <p:cBhvr>
                                        <p:cTn id="27" fill="hold"/>
                                        <p:tgtEl>
                                          <p:spTgt spid="709">
                                            <p:txEl>
                                              <p:pRg st="5" end="5"/>
                                            </p:txEl>
                                          </p:spTgt>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8" presetID="22" grpId="3" fill="hold">
                                  <p:stCondLst>
                                    <p:cond delay="0"/>
                                  </p:stCondLst>
                                  <p:iterate type="el" backwards="0">
                                    <p:tmAbs val="0"/>
                                  </p:iterate>
                                  <p:childTnLst>
                                    <p:set>
                                      <p:cBhvr>
                                        <p:cTn id="30" fill="hold"/>
                                        <p:tgtEl>
                                          <p:spTgt spid="717"/>
                                        </p:tgtEl>
                                        <p:attrNameLst>
                                          <p:attrName>style.visibility</p:attrName>
                                        </p:attrNameLst>
                                      </p:cBhvr>
                                      <p:to>
                                        <p:strVal val="visible"/>
                                      </p:to>
                                    </p:set>
                                    <p:animEffect filter="wipe(left)" transition="in">
                                      <p:cBhvr>
                                        <p:cTn id="31" dur="500"/>
                                        <p:tgtEl>
                                          <p:spTgt spid="717"/>
                                        </p:tgtEl>
                                      </p:cBhvr>
                                    </p:animEffect>
                                  </p:childTnLst>
                                </p:cTn>
                              </p:par>
                            </p:childTnLst>
                          </p:cTn>
                        </p:par>
                        <p:par>
                          <p:cTn id="32" fill="hold">
                            <p:stCondLst>
                              <p:cond delay="500"/>
                            </p:stCondLst>
                            <p:childTnLst>
                              <p:par>
                                <p:cTn id="33" presetClass="entr" nodeType="afterEffect" presetSubtype="16" presetID="23" grpId="4" fill="hold">
                                  <p:stCondLst>
                                    <p:cond delay="0"/>
                                  </p:stCondLst>
                                  <p:iterate type="el" backwards="0">
                                    <p:tmAbs val="0"/>
                                  </p:iterate>
                                  <p:childTnLst>
                                    <p:set>
                                      <p:cBhvr>
                                        <p:cTn id="34" fill="hold"/>
                                        <p:tgtEl>
                                          <p:spTgt spid="718"/>
                                        </p:tgtEl>
                                        <p:attrNameLst>
                                          <p:attrName>style.visibility</p:attrName>
                                        </p:attrNameLst>
                                      </p:cBhvr>
                                      <p:to>
                                        <p:strVal val="visible"/>
                                      </p:to>
                                    </p:set>
                                    <p:anim calcmode="lin" valueType="num">
                                      <p:cBhvr>
                                        <p:cTn id="35" dur="500" fill="hold"/>
                                        <p:tgtEl>
                                          <p:spTgt spid="718"/>
                                        </p:tgtEl>
                                        <p:attrNameLst>
                                          <p:attrName>ppt_w</p:attrName>
                                        </p:attrNameLst>
                                      </p:cBhvr>
                                      <p:tavLst>
                                        <p:tav tm="0">
                                          <p:val>
                                            <p:fltVal val="0"/>
                                          </p:val>
                                        </p:tav>
                                        <p:tav tm="100000">
                                          <p:val>
                                            <p:strVal val="#ppt_w"/>
                                          </p:val>
                                        </p:tav>
                                      </p:tavLst>
                                    </p:anim>
                                    <p:anim calcmode="lin" valueType="num">
                                      <p:cBhvr>
                                        <p:cTn id="36" dur="500" fill="hold"/>
                                        <p:tgtEl>
                                          <p:spTgt spid="718"/>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709">
                                            <p:txEl>
                                              <p:pRg st="6" end="6"/>
                                            </p:txEl>
                                          </p:spTgt>
                                        </p:tgtEl>
                                        <p:attrNameLst>
                                          <p:attrName>style.visibility</p:attrName>
                                        </p:attrNameLst>
                                      </p:cBhvr>
                                      <p:to>
                                        <p:strVal val="visible"/>
                                      </p:to>
                                    </p:set>
                                  </p:childTnLst>
                                </p:cTn>
                              </p:par>
                              <p:par>
                                <p:cTn id="41" presetClass="entr" nodeType="withEffect" presetSubtype="0" presetID="1" grpId="1" fill="hold">
                                  <p:stCondLst>
                                    <p:cond delay="0"/>
                                  </p:stCondLst>
                                  <p:iterate type="el" backwards="0">
                                    <p:tmAbs val="0"/>
                                  </p:iterate>
                                  <p:childTnLst>
                                    <p:set>
                                      <p:cBhvr>
                                        <p:cTn id="42" fill="hold"/>
                                        <p:tgtEl>
                                          <p:spTgt spid="709">
                                            <p:txEl>
                                              <p:pRg st="7" end="7"/>
                                            </p:txEl>
                                          </p:spTgt>
                                        </p:tgtEl>
                                        <p:attrNameLst>
                                          <p:attrName>style.visibility</p:attrName>
                                        </p:attrNameLst>
                                      </p:cBhvr>
                                      <p:to>
                                        <p:strVal val="visible"/>
                                      </p:to>
                                    </p:set>
                                  </p:childTnLst>
                                </p:cTn>
                              </p:par>
                              <p:par>
                                <p:cTn id="43" presetClass="entr" nodeType="withEffect" presetSubtype="0" presetID="1" grpId="1" fill="hold">
                                  <p:stCondLst>
                                    <p:cond delay="0"/>
                                  </p:stCondLst>
                                  <p:iterate type="el" backwards="0">
                                    <p:tmAbs val="0"/>
                                  </p:iterate>
                                  <p:childTnLst>
                                    <p:set>
                                      <p:cBhvr>
                                        <p:cTn id="44" fill="hold"/>
                                        <p:tgtEl>
                                          <p:spTgt spid="709">
                                            <p:txEl>
                                              <p:pRg st="8" end="8"/>
                                            </p:txEl>
                                          </p:spTgt>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2" presetID="2" grpId="5" fill="hold">
                                  <p:stCondLst>
                                    <p:cond delay="0"/>
                                  </p:stCondLst>
                                  <p:iterate type="el" backwards="0">
                                    <p:tmAbs val="0"/>
                                  </p:iterate>
                                  <p:childTnLst>
                                    <p:set>
                                      <p:cBhvr>
                                        <p:cTn id="47" fill="hold"/>
                                        <p:tgtEl>
                                          <p:spTgt spid="715"/>
                                        </p:tgtEl>
                                        <p:attrNameLst>
                                          <p:attrName>style.visibility</p:attrName>
                                        </p:attrNameLst>
                                      </p:cBhvr>
                                      <p:to>
                                        <p:strVal val="visible"/>
                                      </p:to>
                                    </p:set>
                                    <p:anim calcmode="lin" valueType="num">
                                      <p:cBhvr>
                                        <p:cTn id="48" dur="500" fill="hold"/>
                                        <p:tgtEl>
                                          <p:spTgt spid="715"/>
                                        </p:tgtEl>
                                        <p:attrNameLst>
                                          <p:attrName>ppt_x</p:attrName>
                                        </p:attrNameLst>
                                      </p:cBhvr>
                                      <p:tavLst>
                                        <p:tav tm="0">
                                          <p:val>
                                            <p:strVal val="1+#ppt_w/2"/>
                                          </p:val>
                                        </p:tav>
                                        <p:tav tm="100000">
                                          <p:val>
                                            <p:strVal val="#ppt_x"/>
                                          </p:val>
                                        </p:tav>
                                      </p:tavLst>
                                    </p:anim>
                                    <p:anim calcmode="lin" valueType="num">
                                      <p:cBhvr>
                                        <p:cTn id="49" dur="500" fill="hold"/>
                                        <p:tgtEl>
                                          <p:spTgt spid="715"/>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Class="entr" nodeType="afterEffect" presetSubtype="2" presetID="2" grpId="6" fill="hold">
                                  <p:stCondLst>
                                    <p:cond delay="0"/>
                                  </p:stCondLst>
                                  <p:iterate type="el" backwards="0">
                                    <p:tmAbs val="0"/>
                                  </p:iterate>
                                  <p:childTnLst>
                                    <p:set>
                                      <p:cBhvr>
                                        <p:cTn id="52" fill="hold"/>
                                        <p:tgtEl>
                                          <p:spTgt spid="710"/>
                                        </p:tgtEl>
                                        <p:attrNameLst>
                                          <p:attrName>style.visibility</p:attrName>
                                        </p:attrNameLst>
                                      </p:cBhvr>
                                      <p:to>
                                        <p:strVal val="visible"/>
                                      </p:to>
                                    </p:set>
                                    <p:anim calcmode="lin" valueType="num">
                                      <p:cBhvr>
                                        <p:cTn id="53" dur="500" fill="hold"/>
                                        <p:tgtEl>
                                          <p:spTgt spid="710"/>
                                        </p:tgtEl>
                                        <p:attrNameLst>
                                          <p:attrName>ppt_x</p:attrName>
                                        </p:attrNameLst>
                                      </p:cBhvr>
                                      <p:tavLst>
                                        <p:tav tm="0">
                                          <p:val>
                                            <p:strVal val="1+#ppt_w/2"/>
                                          </p:val>
                                        </p:tav>
                                        <p:tav tm="100000">
                                          <p:val>
                                            <p:strVal val="#ppt_x"/>
                                          </p:val>
                                        </p:tav>
                                      </p:tavLst>
                                    </p:anim>
                                    <p:anim calcmode="lin" valueType="num">
                                      <p:cBhvr>
                                        <p:cTn id="54" dur="500" fill="hold"/>
                                        <p:tgtEl>
                                          <p:spTgt spid="710"/>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Class="entr" nodeType="afterEffect" presetSubtype="8" presetID="22" grpId="7" fill="hold">
                                  <p:stCondLst>
                                    <p:cond delay="0"/>
                                  </p:stCondLst>
                                  <p:iterate type="el" backwards="0">
                                    <p:tmAbs val="0"/>
                                  </p:iterate>
                                  <p:childTnLst>
                                    <p:set>
                                      <p:cBhvr>
                                        <p:cTn id="57" fill="hold"/>
                                        <p:tgtEl>
                                          <p:spTgt spid="719"/>
                                        </p:tgtEl>
                                        <p:attrNameLst>
                                          <p:attrName>style.visibility</p:attrName>
                                        </p:attrNameLst>
                                      </p:cBhvr>
                                      <p:to>
                                        <p:strVal val="visible"/>
                                      </p:to>
                                    </p:set>
                                    <p:animEffect filter="wipe(left)" transition="in">
                                      <p:cBhvr>
                                        <p:cTn id="58" dur="500"/>
                                        <p:tgtEl>
                                          <p:spTgt spid="719"/>
                                        </p:tgtEl>
                                      </p:cBhvr>
                                    </p:animEffect>
                                  </p:childTnLst>
                                </p:cTn>
                              </p:par>
                            </p:childTnLst>
                          </p:cTn>
                        </p:par>
                        <p:par>
                          <p:cTn id="59" fill="hold">
                            <p:stCondLst>
                              <p:cond delay="1500"/>
                            </p:stCondLst>
                            <p:childTnLst>
                              <p:par>
                                <p:cTn id="60" presetClass="entr" nodeType="afterEffect" presetSubtype="16" presetID="23" grpId="8" fill="hold">
                                  <p:stCondLst>
                                    <p:cond delay="0"/>
                                  </p:stCondLst>
                                  <p:iterate type="el" backwards="0">
                                    <p:tmAbs val="0"/>
                                  </p:iterate>
                                  <p:childTnLst>
                                    <p:set>
                                      <p:cBhvr>
                                        <p:cTn id="61" fill="hold"/>
                                        <p:tgtEl>
                                          <p:spTgt spid="721"/>
                                        </p:tgtEl>
                                        <p:attrNameLst>
                                          <p:attrName>style.visibility</p:attrName>
                                        </p:attrNameLst>
                                      </p:cBhvr>
                                      <p:to>
                                        <p:strVal val="visible"/>
                                      </p:to>
                                    </p:set>
                                    <p:anim calcmode="lin" valueType="num">
                                      <p:cBhvr>
                                        <p:cTn id="62" dur="500" fill="hold"/>
                                        <p:tgtEl>
                                          <p:spTgt spid="721"/>
                                        </p:tgtEl>
                                        <p:attrNameLst>
                                          <p:attrName>ppt_w</p:attrName>
                                        </p:attrNameLst>
                                      </p:cBhvr>
                                      <p:tavLst>
                                        <p:tav tm="0">
                                          <p:val>
                                            <p:fltVal val="0"/>
                                          </p:val>
                                        </p:tav>
                                        <p:tav tm="100000">
                                          <p:val>
                                            <p:strVal val="#ppt_w"/>
                                          </p:val>
                                        </p:tav>
                                      </p:tavLst>
                                    </p:anim>
                                    <p:anim calcmode="lin" valueType="num">
                                      <p:cBhvr>
                                        <p:cTn id="63" dur="500" fill="hold"/>
                                        <p:tgtEl>
                                          <p:spTgt spid="721"/>
                                        </p:tgtEl>
                                        <p:attrNameLst>
                                          <p:attrName>ppt_h</p:attrName>
                                        </p:attrNameLst>
                                      </p:cBhvr>
                                      <p:tavLst>
                                        <p:tav tm="0">
                                          <p:val>
                                            <p:fltVal val="0"/>
                                          </p:val>
                                        </p:tav>
                                        <p:tav tm="100000">
                                          <p:val>
                                            <p:strVal val="#ppt_h"/>
                                          </p:val>
                                        </p:tav>
                                      </p:tavLst>
                                    </p:anim>
                                  </p:childTnLst>
                                </p:cTn>
                              </p:par>
                            </p:childTnLst>
                          </p:cTn>
                        </p:par>
                        <p:par>
                          <p:cTn id="64" fill="hold">
                            <p:stCondLst>
                              <p:cond delay="2000"/>
                            </p:stCondLst>
                            <p:childTnLst>
                              <p:par>
                                <p:cTn id="65" presetClass="entr" nodeType="afterEffect" presetSubtype="2" presetID="2" grpId="9" fill="hold">
                                  <p:stCondLst>
                                    <p:cond delay="0"/>
                                  </p:stCondLst>
                                  <p:iterate type="el" backwards="0">
                                    <p:tmAbs val="0"/>
                                  </p:iterate>
                                  <p:childTnLst>
                                    <p:set>
                                      <p:cBhvr>
                                        <p:cTn id="66" fill="hold"/>
                                        <p:tgtEl>
                                          <p:spTgt spid="716"/>
                                        </p:tgtEl>
                                        <p:attrNameLst>
                                          <p:attrName>style.visibility</p:attrName>
                                        </p:attrNameLst>
                                      </p:cBhvr>
                                      <p:to>
                                        <p:strVal val="visible"/>
                                      </p:to>
                                    </p:set>
                                    <p:anim calcmode="lin" valueType="num">
                                      <p:cBhvr>
                                        <p:cTn id="67" dur="500" fill="hold"/>
                                        <p:tgtEl>
                                          <p:spTgt spid="716"/>
                                        </p:tgtEl>
                                        <p:attrNameLst>
                                          <p:attrName>ppt_x</p:attrName>
                                        </p:attrNameLst>
                                      </p:cBhvr>
                                      <p:tavLst>
                                        <p:tav tm="0">
                                          <p:val>
                                            <p:strVal val="1+#ppt_w/2"/>
                                          </p:val>
                                        </p:tav>
                                        <p:tav tm="100000">
                                          <p:val>
                                            <p:strVal val="#ppt_x"/>
                                          </p:val>
                                        </p:tav>
                                      </p:tavLst>
                                    </p:anim>
                                    <p:anim calcmode="lin" valueType="num">
                                      <p:cBhvr>
                                        <p:cTn id="68" dur="500" fill="hold"/>
                                        <p:tgtEl>
                                          <p:spTgt spid="716"/>
                                        </p:tgtEl>
                                        <p:attrNameLst>
                                          <p:attrName>ppt_y</p:attrName>
                                        </p:attrNameLst>
                                      </p:cBhvr>
                                      <p:tavLst>
                                        <p:tav tm="0">
                                          <p:val>
                                            <p:strVal val="#ppt_y"/>
                                          </p:val>
                                        </p:tav>
                                        <p:tav tm="100000">
                                          <p:val>
                                            <p:strVal val="#ppt_y"/>
                                          </p:val>
                                        </p:tav>
                                      </p:tavLst>
                                    </p:anim>
                                  </p:childTnLst>
                                </p:cTn>
                              </p:par>
                            </p:childTnLst>
                          </p:cTn>
                        </p:par>
                        <p:par>
                          <p:cTn id="69" fill="hold">
                            <p:stCondLst>
                              <p:cond delay="2500"/>
                            </p:stCondLst>
                            <p:childTnLst>
                              <p:par>
                                <p:cTn id="70" presetClass="entr" nodeType="afterEffect" presetSubtype="8" presetID="22" grpId="10" fill="hold">
                                  <p:stCondLst>
                                    <p:cond delay="0"/>
                                  </p:stCondLst>
                                  <p:iterate type="el" backwards="0">
                                    <p:tmAbs val="0"/>
                                  </p:iterate>
                                  <p:childTnLst>
                                    <p:set>
                                      <p:cBhvr>
                                        <p:cTn id="71" fill="hold"/>
                                        <p:tgtEl>
                                          <p:spTgt spid="720"/>
                                        </p:tgtEl>
                                        <p:attrNameLst>
                                          <p:attrName>style.visibility</p:attrName>
                                        </p:attrNameLst>
                                      </p:cBhvr>
                                      <p:to>
                                        <p:strVal val="visible"/>
                                      </p:to>
                                    </p:set>
                                    <p:animEffect filter="wipe(left)" transition="in">
                                      <p:cBhvr>
                                        <p:cTn id="72" dur="500"/>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5" grpId="5"/>
      <p:bldP build="whole" bldLvl="1" animBg="1" rev="0" advAuto="0" spid="714" grpId="2"/>
      <p:bldP build="whole" bldLvl="1" animBg="1" rev="0" advAuto="0" spid="716" grpId="9"/>
      <p:bldP build="whole" bldLvl="1" animBg="1" rev="0" advAuto="0" spid="720" grpId="10"/>
      <p:bldP build="whole" bldLvl="1" animBg="1" rev="0" advAuto="0" spid="717" grpId="3"/>
      <p:bldP build="whole" bldLvl="1" animBg="1" rev="0" advAuto="0" spid="710" grpId="6"/>
      <p:bldP build="whole" bldLvl="1" animBg="1" rev="0" advAuto="0" spid="719" grpId="7"/>
      <p:bldP build="whole" bldLvl="1" animBg="1" rev="0" advAuto="0" spid="718" grpId="4"/>
      <p:bldP build="p" bldLvl="1" animBg="1" rev="0" advAuto="0" spid="709" grpId="1"/>
      <p:bldP build="whole" bldLvl="1" animBg="1" rev="0" advAuto="0" spid="721" grpId="8"/>
    </p:bldLst>
  </p:timing>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5" name="File CreatePermenantFile(String name);…"/>
          <p:cNvSpPr/>
          <p:nvPr/>
        </p:nvSpPr>
        <p:spPr>
          <a:xfrm>
            <a:off x="77787" y="2819400"/>
            <a:ext cx="8915401" cy="14122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p>
          <a:p>
            <a:pPr>
              <a:defRPr sz="2200"/>
            </a:pPr>
            <a:r>
              <a:rPr>
                <a:solidFill>
                  <a:schemeClr val="accent3">
                    <a:lumOff val="44000"/>
                  </a:schemeClr>
                </a:solidFill>
              </a:rPr>
              <a:t>File CreatePermenantFile(String name); </a:t>
            </a:r>
            <a:endParaRPr>
              <a:solidFill>
                <a:schemeClr val="accent3">
                  <a:lumOff val="44000"/>
                </a:schemeClr>
              </a:solidFill>
            </a:endParaRPr>
          </a:p>
          <a:p>
            <a:pPr>
              <a:defRPr sz="2200"/>
            </a:pPr>
            <a:r>
              <a:rPr>
                <a:solidFill>
                  <a:schemeClr val="accent3">
                    <a:lumOff val="44000"/>
                  </a:schemeClr>
                </a:solidFill>
              </a:rPr>
              <a:t>File CreateTempFile(String name);</a:t>
            </a:r>
            <a:endParaRPr>
              <a:solidFill>
                <a:schemeClr val="accent3">
                  <a:lumOff val="44000"/>
                </a:schemeClr>
              </a:solidFill>
            </a:endParaRPr>
          </a:p>
        </p:txBody>
      </p:sp>
      <p:sp>
        <p:nvSpPr>
          <p:cNvPr id="726" name="Reveal Intend"/>
          <p:cNvSpPr txBox="1"/>
          <p:nvPr>
            <p:ph type="title" idx="4294967295"/>
          </p:nvPr>
        </p:nvSpPr>
        <p:spPr>
          <a:xfrm>
            <a:off x="457200" y="-1"/>
            <a:ext cx="8229600" cy="1143002"/>
          </a:xfrm>
          <a:prstGeom prst="rect">
            <a:avLst/>
          </a:prstGeom>
        </p:spPr>
        <p:txBody>
          <a:bodyPr>
            <a:normAutofit fontScale="100000" lnSpcReduction="0"/>
          </a:bodyPr>
          <a:lstStyle>
            <a:lvl1pPr>
              <a:defRPr b="1"/>
            </a:lvl1pPr>
          </a:lstStyle>
          <a:p>
            <a:pPr>
              <a:defRPr b="0"/>
            </a:pPr>
            <a:r>
              <a:rPr b="1"/>
              <a:t>Reveal Intend</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8" name="myFile = CreateFile(&quot;foo.txt&quot;, FileType.Temp);"/>
          <p:cNvSpPr/>
          <p:nvPr/>
        </p:nvSpPr>
        <p:spPr>
          <a:xfrm>
            <a:off x="77787" y="2819400"/>
            <a:ext cx="8915401" cy="10820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p>
          <a:p>
            <a:pPr>
              <a:defRPr sz="2200"/>
            </a:pPr>
            <a:r>
              <a:rPr>
                <a:solidFill>
                  <a:schemeClr val="accent3">
                    <a:lumOff val="44000"/>
                  </a:schemeClr>
                </a:solidFill>
              </a:rPr>
              <a:t>myFile = CreateFile("foo.txt", FileType.Temp); </a:t>
            </a:r>
            <a:endParaRPr>
              <a:solidFill>
                <a:schemeClr val="accent3">
                  <a:lumOff val="44000"/>
                </a:schemeClr>
              </a:solidFill>
            </a:endParaRPr>
          </a:p>
        </p:txBody>
      </p:sp>
      <p:sp>
        <p:nvSpPr>
          <p:cNvPr id="729" name="Reveal Intend"/>
          <p:cNvSpPr txBox="1"/>
          <p:nvPr>
            <p:ph type="title" idx="4294967295"/>
          </p:nvPr>
        </p:nvSpPr>
        <p:spPr>
          <a:xfrm>
            <a:off x="457200" y="-1"/>
            <a:ext cx="8229600" cy="1143002"/>
          </a:xfrm>
          <a:prstGeom prst="rect">
            <a:avLst/>
          </a:prstGeom>
        </p:spPr>
        <p:txBody>
          <a:bodyPr>
            <a:normAutofit fontScale="100000" lnSpcReduction="0"/>
          </a:bodyPr>
          <a:lstStyle>
            <a:lvl1pPr>
              <a:defRPr b="1"/>
            </a:lvl1pPr>
          </a:lstStyle>
          <a:p>
            <a:pPr>
              <a:defRPr b="0"/>
            </a:pPr>
            <a:r>
              <a:rPr b="1"/>
              <a:t>Reveal Intend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Body"/>
          <p:cNvSpPr txBox="1"/>
          <p:nvPr>
            <p:ph type="body" idx="4294967295"/>
          </p:nvPr>
        </p:nvSpPr>
        <p:spPr>
          <a:xfrm>
            <a:off x="457200" y="1600200"/>
            <a:ext cx="8229600" cy="4625238"/>
          </a:xfrm>
          <a:prstGeom prst="rect">
            <a:avLst/>
          </a:prstGeom>
        </p:spPr>
        <p:txBody>
          <a:bodyPr>
            <a:normAutofit fontScale="100000" lnSpcReduction="0"/>
          </a:bodyPr>
          <a:lstStyle/>
          <a:p>
            <a:pPr marL="0" indent="0" algn="ctr">
              <a:buSzTx/>
              <a:buFontTx/>
              <a:buNone/>
            </a:pPr>
          </a:p>
          <a:p>
            <a:pPr marL="0" indent="0">
              <a:buSzTx/>
              <a:buFontTx/>
              <a:buNone/>
            </a:pPr>
          </a:p>
          <a:p>
            <a:pPr marL="0" indent="0">
              <a:buSzTx/>
              <a:buFontTx/>
              <a:buNone/>
            </a:pPr>
          </a:p>
          <a:p>
            <a:pPr marL="0" indent="0">
              <a:buSzTx/>
              <a:buFontTx/>
              <a:buNone/>
            </a:pPr>
          </a:p>
          <a:p>
            <a:pPr marL="0" indent="0">
              <a:buSzTx/>
              <a:buFontTx/>
              <a:buNone/>
            </a:pPr>
          </a:p>
          <a:p>
            <a:pPr marL="0" indent="0">
              <a:buSzTx/>
              <a:buFontTx/>
              <a:buNone/>
            </a:pPr>
          </a:p>
        </p:txBody>
      </p:sp>
      <p:pic>
        <p:nvPicPr>
          <p:cNvPr id="449" name="Image" descr="Image"/>
          <p:cNvPicPr>
            <a:picLocks noChangeAspect="1"/>
          </p:cNvPicPr>
          <p:nvPr/>
        </p:nvPicPr>
        <p:blipFill>
          <a:blip r:embed="rId3">
            <a:extLst/>
          </a:blip>
          <a:stretch>
            <a:fillRect/>
          </a:stretch>
        </p:blipFill>
        <p:spPr>
          <a:xfrm>
            <a:off x="1386814" y="136838"/>
            <a:ext cx="6584324" cy="6584324"/>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 name="isTemp = true;…"/>
          <p:cNvSpPr/>
          <p:nvPr/>
        </p:nvSpPr>
        <p:spPr>
          <a:xfrm>
            <a:off x="77787" y="2819400"/>
            <a:ext cx="8915401" cy="14122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p>
          <a:p>
            <a:pPr>
              <a:defRPr sz="2200"/>
            </a:pPr>
            <a:r>
              <a:rPr>
                <a:solidFill>
                  <a:schemeClr val="accent3">
                    <a:lumOff val="44000"/>
                  </a:schemeClr>
                </a:solidFill>
              </a:rPr>
              <a:t>isTemp = true; </a:t>
            </a:r>
            <a:endParaRPr>
              <a:solidFill>
                <a:schemeClr val="accent3">
                  <a:lumOff val="44000"/>
                </a:schemeClr>
              </a:solidFill>
            </a:endParaRPr>
          </a:p>
          <a:p>
            <a:pPr>
              <a:defRPr sz="2200"/>
            </a:pPr>
            <a:r>
              <a:rPr>
                <a:solidFill>
                  <a:schemeClr val="accent3">
                    <a:lumOff val="44000"/>
                  </a:schemeClr>
                </a:solidFill>
              </a:rPr>
              <a:t>CreateFile("foo.bar", isTemp);</a:t>
            </a:r>
            <a:endParaRPr>
              <a:solidFill>
                <a:schemeClr val="accent3">
                  <a:lumOff val="44000"/>
                </a:schemeClr>
              </a:solidFill>
            </a:endParaRPr>
          </a:p>
        </p:txBody>
      </p:sp>
      <p:sp>
        <p:nvSpPr>
          <p:cNvPr id="732" name="Reveal Intend"/>
          <p:cNvSpPr txBox="1"/>
          <p:nvPr>
            <p:ph type="title" idx="4294967295"/>
          </p:nvPr>
        </p:nvSpPr>
        <p:spPr>
          <a:xfrm>
            <a:off x="457200" y="-1"/>
            <a:ext cx="8229600" cy="1143002"/>
          </a:xfrm>
          <a:prstGeom prst="rect">
            <a:avLst/>
          </a:prstGeom>
        </p:spPr>
        <p:txBody>
          <a:bodyPr>
            <a:normAutofit fontScale="100000" lnSpcReduction="0"/>
          </a:bodyPr>
          <a:lstStyle>
            <a:lvl1pPr>
              <a:defRPr b="1"/>
            </a:lvl1pPr>
          </a:lstStyle>
          <a:p>
            <a:pPr>
              <a:defRPr b="0"/>
            </a:pPr>
            <a:r>
              <a:rPr b="1"/>
              <a:t>Reveal Intend</a:t>
            </a:r>
          </a:p>
        </p:txBody>
      </p:sp>
      <p:sp>
        <p:nvSpPr>
          <p:cNvPr id="733" name="If you have to call an existing API that uses this style, you should introduce a local variable for clarity."/>
          <p:cNvSpPr txBox="1"/>
          <p:nvPr/>
        </p:nvSpPr>
        <p:spPr>
          <a:xfrm>
            <a:off x="1981200" y="5454650"/>
            <a:ext cx="5715000" cy="624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If you have to call an existing API that uses this style, you should introduce a local variable for clarity. </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5" name="render(true)…"/>
          <p:cNvSpPr/>
          <p:nvPr/>
        </p:nvSpPr>
        <p:spPr>
          <a:xfrm>
            <a:off x="173037" y="2590800"/>
            <a:ext cx="8915401" cy="27584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	render(true)</a:t>
            </a:r>
            <a:endParaRPr b="1">
              <a:solidFill>
                <a:schemeClr val="accent3">
                  <a:lumOff val="44000"/>
                </a:schemeClr>
              </a:solidFill>
              <a:latin typeface="Comic Sans MS"/>
              <a:ea typeface="Comic Sans MS"/>
              <a:cs typeface="Comic Sans MS"/>
              <a:sym typeface="Comic Sans MS"/>
            </a:endParaRPr>
          </a:p>
          <a:p>
            <a:pPr>
              <a:defRPr sz="2200"/>
            </a:pP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	void </a:t>
            </a:r>
            <a:r>
              <a:rPr>
                <a:solidFill>
                  <a:schemeClr val="accent3">
                    <a:lumOff val="44000"/>
                  </a:schemeClr>
                </a:solidFill>
                <a:latin typeface="Comic Sans MS"/>
                <a:ea typeface="Comic Sans MS"/>
                <a:cs typeface="Comic Sans MS"/>
                <a:sym typeface="Comic Sans MS"/>
              </a:rPr>
              <a:t>render(boolean isSuite)</a:t>
            </a:r>
            <a:endParaRPr>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	}</a:t>
            </a:r>
          </a:p>
        </p:txBody>
      </p:sp>
      <p:pic>
        <p:nvPicPr>
          <p:cNvPr id="736"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00400" y="762000"/>
            <a:ext cx="2419350" cy="1838325"/>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Flag Arguments are Ugly"/>
          <p:cNvSpPr txBox="1"/>
          <p:nvPr>
            <p:ph type="title" idx="4294967295"/>
          </p:nvPr>
        </p:nvSpPr>
        <p:spPr>
          <a:xfrm>
            <a:off x="457200" y="-1"/>
            <a:ext cx="8229600" cy="1143002"/>
          </a:xfrm>
          <a:prstGeom prst="rect">
            <a:avLst/>
          </a:prstGeom>
        </p:spPr>
        <p:txBody>
          <a:bodyPr>
            <a:normAutofit fontScale="100000" lnSpcReduction="0"/>
          </a:bodyPr>
          <a:lstStyle>
            <a:lvl1pPr>
              <a:defRPr b="1" i="1"/>
            </a:lvl1pPr>
          </a:lstStyle>
          <a:p>
            <a:pPr>
              <a:defRPr b="0" i="0"/>
            </a:pPr>
            <a:r>
              <a:rPr b="1" i="1"/>
              <a:t>Flag Arguments are Ugly</a:t>
            </a:r>
          </a:p>
        </p:txBody>
      </p:sp>
      <p:sp>
        <p:nvSpPr>
          <p:cNvPr id="739" name="void renderForSuite()…"/>
          <p:cNvSpPr/>
          <p:nvPr/>
        </p:nvSpPr>
        <p:spPr>
          <a:xfrm>
            <a:off x="381000" y="2286000"/>
            <a:ext cx="8413750" cy="34696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lvl="1">
              <a:defRPr sz="2200"/>
            </a:pPr>
            <a:r>
              <a:rPr b="1">
                <a:solidFill>
                  <a:schemeClr val="accent3">
                    <a:lumOff val="44000"/>
                  </a:schemeClr>
                </a:solidFill>
              </a:rPr>
              <a:t>void renderForSuite()</a:t>
            </a:r>
            <a:endParaRPr b="1">
              <a:solidFill>
                <a:schemeClr val="accent3">
                  <a:lumOff val="44000"/>
                </a:schemeClr>
              </a:solidFill>
            </a:endParaRPr>
          </a:p>
          <a:p>
            <a:pPr lvl="1">
              <a:defRPr sz="22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lvl="1">
              <a:defRPr sz="2200"/>
            </a:pP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void </a:t>
            </a:r>
            <a:r>
              <a:rPr b="1">
                <a:solidFill>
                  <a:schemeClr val="accent3">
                    <a:lumOff val="44000"/>
                  </a:schemeClr>
                </a:solidFill>
              </a:rPr>
              <a:t>renderForSingleTest()</a:t>
            </a:r>
            <a:endParaRPr b="1">
              <a:solidFill>
                <a:schemeClr val="accent3">
                  <a:lumOff val="44000"/>
                </a:schemeClr>
              </a:solidFill>
            </a:endParaRPr>
          </a:p>
          <a:p>
            <a:pPr lvl="1">
              <a:defRPr sz="22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	…..</a:t>
            </a: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3" name="private static List readLines(String fileName) throws IOException…"/>
          <p:cNvSpPr/>
          <p:nvPr/>
        </p:nvSpPr>
        <p:spPr>
          <a:xfrm>
            <a:off x="228600" y="2133600"/>
            <a:ext cx="8610600" cy="31394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sz="1400">
                <a:solidFill>
                  <a:schemeClr val="accent3">
                    <a:lumOff val="44000"/>
                  </a:schemeClr>
                </a:solidFill>
              </a:rPr>
              <a:t>private static List readLines(String fileName) throws IOException </a:t>
            </a:r>
            <a:endParaRPr b="1" sz="1400">
              <a:solidFill>
                <a:schemeClr val="accent3">
                  <a:lumOff val="44000"/>
                </a:schemeClr>
              </a:solidFill>
            </a:endParaRPr>
          </a:p>
          <a:p>
            <a:pPr/>
            <a:r>
              <a:rPr b="1" sz="1400">
                <a:solidFill>
                  <a:schemeClr val="accent3">
                    <a:lumOff val="44000"/>
                  </a:schemeClr>
                </a:solidFill>
              </a:rPr>
              <a:t>{</a:t>
            </a:r>
            <a:endParaRPr b="1" sz="1400">
              <a:solidFill>
                <a:schemeClr val="accent3">
                  <a:lumOff val="44000"/>
                </a:schemeClr>
              </a:solidFill>
            </a:endParaRPr>
          </a:p>
          <a:p>
            <a:pPr/>
            <a:r>
              <a:rPr b="1" sz="1400">
                <a:solidFill>
                  <a:schemeClr val="accent3">
                    <a:lumOff val="44000"/>
                  </a:schemeClr>
                </a:solidFill>
              </a:rPr>
              <a:t>    String line;</a:t>
            </a:r>
            <a:endParaRPr b="1" sz="1400">
              <a:solidFill>
                <a:schemeClr val="accent3">
                  <a:lumOff val="44000"/>
                </a:schemeClr>
              </a:solidFill>
            </a:endParaRPr>
          </a:p>
          <a:p>
            <a:pPr/>
            <a:r>
              <a:rPr b="1" sz="1400">
                <a:solidFill>
                  <a:schemeClr val="accent3">
                    <a:lumOff val="44000"/>
                  </a:schemeClr>
                </a:solidFill>
              </a:rPr>
              <a:t>    List lines = new ArrayList();</a:t>
            </a:r>
            <a:endParaRPr b="1" sz="1400">
              <a:solidFill>
                <a:schemeClr val="accent3">
                  <a:lumOff val="44000"/>
                </a:schemeClr>
              </a:solidFill>
            </a:endParaRPr>
          </a:p>
          <a:p>
            <a:pPr/>
            <a:endParaRPr b="1" sz="1400">
              <a:solidFill>
                <a:schemeClr val="accent3">
                  <a:lumOff val="44000"/>
                </a:schemeClr>
              </a:solidFill>
            </a:endParaRPr>
          </a:p>
          <a:p>
            <a:pPr/>
            <a:r>
              <a:rPr b="1" sz="1400">
                <a:solidFill>
                  <a:schemeClr val="accent3">
                    <a:lumOff val="44000"/>
                  </a:schemeClr>
                </a:solidFill>
              </a:rPr>
              <a:t>    BufferedReader in = new BufferedReader(new FileReader(fileName));</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a:p>
            <a:pPr/>
            <a:r>
              <a:rPr b="1" sz="1400">
                <a:solidFill>
                  <a:schemeClr val="accent3">
                    <a:lumOff val="44000"/>
                  </a:schemeClr>
                </a:solidFill>
              </a:rPr>
              <a:t>    while ((line = in.readLine()) != null)</a:t>
            </a:r>
            <a:endParaRPr b="1" sz="1400">
              <a:solidFill>
                <a:schemeClr val="accent3">
                  <a:lumOff val="44000"/>
                </a:schemeClr>
              </a:solidFill>
            </a:endParaRPr>
          </a:p>
          <a:p>
            <a:pPr/>
            <a:r>
              <a:rPr b="1" sz="1400">
                <a:solidFill>
                  <a:schemeClr val="accent3">
                    <a:lumOff val="44000"/>
                  </a:schemeClr>
                </a:solidFill>
              </a:rPr>
              <a:t>      lines.add(line);</a:t>
            </a:r>
            <a:endParaRPr b="1" sz="1400">
              <a:solidFill>
                <a:schemeClr val="accent3">
                  <a:lumOff val="44000"/>
                </a:schemeClr>
              </a:solidFill>
            </a:endParaRPr>
          </a:p>
          <a:p>
            <a:pPr/>
            <a:endParaRPr b="1" sz="1400">
              <a:solidFill>
                <a:schemeClr val="accent3">
                  <a:lumOff val="44000"/>
                </a:schemeClr>
              </a:solidFill>
            </a:endParaRPr>
          </a:p>
          <a:p>
            <a:pPr/>
            <a:r>
              <a:rPr b="1" sz="1400">
                <a:solidFill>
                  <a:schemeClr val="accent3">
                    <a:lumOff val="44000"/>
                  </a:schemeClr>
                </a:solidFill>
              </a:rPr>
              <a:t>    in.close();</a:t>
            </a:r>
            <a:endParaRPr b="1" sz="1400">
              <a:solidFill>
                <a:schemeClr val="accent3">
                  <a:lumOff val="44000"/>
                </a:schemeClr>
              </a:solidFill>
            </a:endParaRPr>
          </a:p>
          <a:p>
            <a:pPr/>
            <a:endParaRPr b="1" sz="1400">
              <a:solidFill>
                <a:schemeClr val="accent3">
                  <a:lumOff val="44000"/>
                </a:schemeClr>
              </a:solidFill>
            </a:endParaRPr>
          </a:p>
          <a:p>
            <a:pPr/>
            <a:r>
              <a:rPr b="1" sz="1400">
                <a:solidFill>
                  <a:schemeClr val="accent3">
                    <a:lumOff val="44000"/>
                  </a:schemeClr>
                </a:solidFill>
              </a:rPr>
              <a:t>    return lines;</a:t>
            </a:r>
            <a:endParaRPr b="1" sz="1400">
              <a:solidFill>
                <a:schemeClr val="accent3">
                  <a:lumOff val="44000"/>
                </a:schemeClr>
              </a:solidFill>
            </a:endParaRPr>
          </a:p>
          <a:p>
            <a:pPr/>
            <a:r>
              <a:rPr b="1" sz="1400">
                <a:solidFill>
                  <a:schemeClr val="accent3">
                    <a:lumOff val="44000"/>
                  </a:schemeClr>
                </a:solidFill>
              </a:rPr>
              <a:t>  }</a:t>
            </a:r>
            <a:endParaRPr b="1" sz="1400">
              <a:solidFill>
                <a:schemeClr val="accent3">
                  <a:lumOff val="44000"/>
                </a:schemeClr>
              </a:solidFill>
            </a:endParaRPr>
          </a:p>
        </p:txBody>
      </p:sp>
      <p:sp>
        <p:nvSpPr>
          <p:cNvPr id="744" name="Use descriptive variable names"/>
          <p:cNvSpPr txBox="1"/>
          <p:nvPr>
            <p:ph type="title" idx="4294967295"/>
          </p:nvPr>
        </p:nvSpPr>
        <p:spPr>
          <a:xfrm>
            <a:off x="457200" y="-1"/>
            <a:ext cx="8229600" cy="1143002"/>
          </a:xfrm>
          <a:prstGeom prst="rect">
            <a:avLst/>
          </a:prstGeom>
        </p:spPr>
        <p:txBody>
          <a:bodyPr>
            <a:normAutofit fontScale="100000" lnSpcReduction="0"/>
          </a:bodyPr>
          <a:lstStyle>
            <a:lvl1pPr>
              <a:defRPr b="1"/>
            </a:lvl1pPr>
          </a:lstStyle>
          <a:p>
            <a:pPr>
              <a:defRPr b="0"/>
            </a:pPr>
            <a:r>
              <a:rPr b="1"/>
              <a:t>Use descriptive variable names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 name="void bad_handle_data(char *data, size_t length)…"/>
          <p:cNvSpPr/>
          <p:nvPr/>
        </p:nvSpPr>
        <p:spPr>
          <a:xfrm>
            <a:off x="228600" y="2209800"/>
            <a:ext cx="8610600" cy="37236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a:solidFill>
                  <a:schemeClr val="accent3">
                    <a:lumOff val="44000"/>
                  </a:schemeClr>
                </a:solidFill>
              </a:rPr>
              <a:t>void bad_handle_data(char *data, size_t length) </a:t>
            </a:r>
            <a:endParaRPr>
              <a:solidFill>
                <a:schemeClr val="accent3">
                  <a:lumOff val="44000"/>
                </a:schemeClr>
              </a:solidFill>
            </a:endParaRPr>
          </a:p>
          <a:p>
            <a:pPr>
              <a:defRPr sz="2200"/>
            </a:pPr>
            <a:r>
              <a:rPr>
                <a:solidFill>
                  <a:schemeClr val="accent3">
                    <a:lumOff val="44000"/>
                  </a:schemeClr>
                </a:solidFill>
              </a:rPr>
              <a:t>{ </a:t>
            </a:r>
            <a:endParaRPr>
              <a:solidFill>
                <a:schemeClr val="accent3">
                  <a:lumOff val="44000"/>
                </a:schemeClr>
              </a:solidFill>
            </a:endParaRPr>
          </a:p>
          <a:p>
            <a:pPr>
              <a:defRPr sz="2200"/>
            </a:pPr>
            <a:r>
              <a:rPr>
                <a:solidFill>
                  <a:schemeClr val="accent3">
                    <a:lumOff val="44000"/>
                  </a:schemeClr>
                </a:solidFill>
              </a:rPr>
              <a:t>	if (check_CRC(data, length) == OK) </a:t>
            </a:r>
            <a:endParaRPr>
              <a:solidFill>
                <a:schemeClr val="accent3">
                  <a:lumOff val="44000"/>
                </a:schemeClr>
              </a:solidFill>
            </a:endParaRPr>
          </a:p>
          <a:p>
            <a:pPr>
              <a:defRPr sz="2200"/>
            </a:pPr>
            <a:r>
              <a:rPr>
                <a:solidFill>
                  <a:schemeClr val="accent3">
                    <a:lumOff val="44000"/>
                  </a:schemeClr>
                </a:solidFill>
              </a:rPr>
              <a:t>	{ </a:t>
            </a:r>
            <a:endParaRPr>
              <a:solidFill>
                <a:schemeClr val="accent3">
                  <a:lumOff val="44000"/>
                </a:schemeClr>
              </a:solidFill>
            </a:endParaRPr>
          </a:p>
          <a:p>
            <a:pPr>
              <a:defRPr sz="2200"/>
            </a:pPr>
            <a:r>
              <a:rPr>
                <a:solidFill>
                  <a:schemeClr val="accent3">
                    <a:lumOff val="44000"/>
                  </a:schemeClr>
                </a:solidFill>
              </a:rPr>
              <a:t>		/* * 30 * lines * of * data * handling */ </a:t>
            </a:r>
            <a:endParaRPr>
              <a:solidFill>
                <a:schemeClr val="accent3">
                  <a:lumOff val="44000"/>
                </a:schemeClr>
              </a:solidFill>
            </a:endParaRPr>
          </a:p>
          <a:p>
            <a:pPr>
              <a:defRPr sz="2200"/>
            </a:pPr>
            <a:r>
              <a:rPr>
                <a:solidFill>
                  <a:schemeClr val="accent3">
                    <a:lumOff val="44000"/>
                  </a:schemeClr>
                </a:solidFill>
              </a:rPr>
              <a:t>	} </a:t>
            </a:r>
            <a:endParaRPr>
              <a:solidFill>
                <a:schemeClr val="accent3">
                  <a:lumOff val="44000"/>
                </a:schemeClr>
              </a:solidFill>
            </a:endParaRPr>
          </a:p>
          <a:p>
            <a:pPr>
              <a:defRPr sz="2200"/>
            </a:pPr>
            <a:r>
              <a:rPr>
                <a:solidFill>
                  <a:schemeClr val="accent3">
                    <a:lumOff val="44000"/>
                  </a:schemeClr>
                </a:solidFill>
              </a:rPr>
              <a:t>	else </a:t>
            </a:r>
            <a:endParaRPr>
              <a:solidFill>
                <a:schemeClr val="accent3">
                  <a:lumOff val="44000"/>
                </a:schemeClr>
              </a:solidFill>
            </a:endParaRPr>
          </a:p>
          <a:p>
            <a:pPr>
              <a:defRPr sz="2200"/>
            </a:pPr>
            <a:r>
              <a:rPr>
                <a:solidFill>
                  <a:schemeClr val="accent3">
                    <a:lumOff val="44000"/>
                  </a:schemeClr>
                </a:solidFill>
              </a:rPr>
              <a:t>	{ </a:t>
            </a:r>
            <a:endParaRPr>
              <a:solidFill>
                <a:schemeClr val="accent3">
                  <a:lumOff val="44000"/>
                </a:schemeClr>
              </a:solidFill>
            </a:endParaRPr>
          </a:p>
          <a:p>
            <a:pPr>
              <a:defRPr sz="2200"/>
            </a:pPr>
            <a:r>
              <a:rPr>
                <a:solidFill>
                  <a:schemeClr val="accent3">
                    <a:lumOff val="44000"/>
                  </a:schemeClr>
                </a:solidFill>
              </a:rPr>
              <a:t>		printf("Error: CRC check failed\n"); </a:t>
            </a:r>
            <a:endParaRPr>
              <a:solidFill>
                <a:schemeClr val="accent3">
                  <a:lumOff val="44000"/>
                </a:schemeClr>
              </a:solidFill>
            </a:endParaRPr>
          </a:p>
          <a:p>
            <a:pPr>
              <a:defRPr sz="2200"/>
            </a:pPr>
            <a:r>
              <a:rPr>
                <a:solidFill>
                  <a:schemeClr val="accent3">
                    <a:lumOff val="44000"/>
                  </a:schemeClr>
                </a:solidFill>
              </a:rPr>
              <a:t>	} </a:t>
            </a:r>
            <a:endParaRPr>
              <a:solidFill>
                <a:schemeClr val="accent3">
                  <a:lumOff val="44000"/>
                </a:schemeClr>
              </a:solidFill>
            </a:endParaRPr>
          </a:p>
          <a:p>
            <a:pPr>
              <a:defRPr sz="2200"/>
            </a:pPr>
            <a:r>
              <a:rPr>
                <a:solidFill>
                  <a:schemeClr val="accent3">
                    <a:lumOff val="44000"/>
                  </a:schemeClr>
                </a:solidFill>
              </a:rPr>
              <a:t>} </a:t>
            </a:r>
          </a:p>
        </p:txBody>
      </p:sp>
      <p:pic>
        <p:nvPicPr>
          <p:cNvPr id="747"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209925" y="576262"/>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 name="void good_handle_data(char *data, size_t length)…"/>
          <p:cNvSpPr/>
          <p:nvPr/>
        </p:nvSpPr>
        <p:spPr>
          <a:xfrm>
            <a:off x="77787" y="2819400"/>
            <a:ext cx="8915401" cy="37236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a:solidFill>
                  <a:schemeClr val="accent3">
                    <a:lumOff val="44000"/>
                  </a:schemeClr>
                </a:solidFill>
              </a:rPr>
              <a:t>void good_handle_data(char *data, size_t length) </a:t>
            </a:r>
            <a:endParaRPr>
              <a:solidFill>
                <a:schemeClr val="accent3">
                  <a:lumOff val="44000"/>
                </a:schemeClr>
              </a:solidFill>
            </a:endParaRPr>
          </a:p>
          <a:p>
            <a:pPr>
              <a:defRPr sz="2200"/>
            </a:pPr>
            <a:r>
              <a:rPr>
                <a:solidFill>
                  <a:schemeClr val="accent3">
                    <a:lumOff val="44000"/>
                  </a:schemeClr>
                </a:solidFill>
              </a:rPr>
              <a:t>{ </a:t>
            </a:r>
            <a:endParaRPr>
              <a:solidFill>
                <a:schemeClr val="accent3">
                  <a:lumOff val="44000"/>
                </a:schemeClr>
              </a:solidFill>
            </a:endParaRPr>
          </a:p>
          <a:p>
            <a:pPr>
              <a:defRPr sz="2200"/>
            </a:pPr>
            <a:r>
              <a:rPr>
                <a:solidFill>
                  <a:schemeClr val="accent3">
                    <a:lumOff val="44000"/>
                  </a:schemeClr>
                </a:solidFill>
              </a:rPr>
              <a:t>	if (check_CRC(data, length) != OK) </a:t>
            </a:r>
            <a:endParaRPr>
              <a:solidFill>
                <a:schemeClr val="accent3">
                  <a:lumOff val="44000"/>
                </a:schemeClr>
              </a:solidFill>
            </a:endParaRPr>
          </a:p>
          <a:p>
            <a:pPr>
              <a:defRPr sz="2200"/>
            </a:pPr>
            <a:r>
              <a:rPr>
                <a:solidFill>
                  <a:schemeClr val="accent3">
                    <a:lumOff val="44000"/>
                  </a:schemeClr>
                </a:solidFill>
              </a:rPr>
              <a:t>	{ </a:t>
            </a:r>
            <a:endParaRPr>
              <a:solidFill>
                <a:schemeClr val="accent3">
                  <a:lumOff val="44000"/>
                </a:schemeClr>
              </a:solidFill>
            </a:endParaRPr>
          </a:p>
          <a:p>
            <a:pPr>
              <a:defRPr sz="2200"/>
            </a:pPr>
            <a:r>
              <a:rPr>
                <a:solidFill>
                  <a:schemeClr val="accent3">
                    <a:lumOff val="44000"/>
                  </a:schemeClr>
                </a:solidFill>
              </a:rPr>
              <a:t>		printf("Error: CRC check failed\n"); </a:t>
            </a:r>
            <a:endParaRPr>
              <a:solidFill>
                <a:schemeClr val="accent3">
                  <a:lumOff val="44000"/>
                </a:schemeClr>
              </a:solidFill>
            </a:endParaRPr>
          </a:p>
          <a:p>
            <a:pPr>
              <a:defRPr sz="2200"/>
            </a:pPr>
            <a:r>
              <a:rPr>
                <a:solidFill>
                  <a:schemeClr val="accent3">
                    <a:lumOff val="44000"/>
                  </a:schemeClr>
                </a:solidFill>
              </a:rPr>
              <a:t>		return; </a:t>
            </a:r>
            <a:endParaRPr>
              <a:solidFill>
                <a:schemeClr val="accent3">
                  <a:lumOff val="44000"/>
                </a:schemeClr>
              </a:solidFill>
            </a:endParaRPr>
          </a:p>
          <a:p>
            <a:pPr>
              <a:defRPr sz="2200"/>
            </a:pPr>
            <a:r>
              <a:rPr>
                <a:solidFill>
                  <a:schemeClr val="accent3">
                    <a:lumOff val="44000"/>
                  </a:schemeClr>
                </a:solidFill>
              </a:rPr>
              <a:t>	} </a:t>
            </a:r>
            <a:endParaRPr>
              <a:solidFill>
                <a:schemeClr val="accent3">
                  <a:lumOff val="44000"/>
                </a:schemeClr>
              </a:solidFill>
            </a:endParaRPr>
          </a:p>
          <a:p>
            <a:pPr>
              <a:defRPr sz="2200"/>
            </a:pPr>
            <a:endParaRPr>
              <a:solidFill>
                <a:schemeClr val="accent3">
                  <a:lumOff val="44000"/>
                </a:schemeClr>
              </a:solidFill>
            </a:endParaRPr>
          </a:p>
          <a:p>
            <a:pPr>
              <a:defRPr sz="2200"/>
            </a:pPr>
            <a:r>
              <a:rPr>
                <a:solidFill>
                  <a:schemeClr val="accent3">
                    <a:lumOff val="44000"/>
                  </a:schemeClr>
                </a:solidFill>
              </a:rPr>
              <a:t>	/* * 30 * lines * of * data * handling */ </a:t>
            </a:r>
            <a:endParaRPr>
              <a:solidFill>
                <a:schemeClr val="accent3">
                  <a:lumOff val="44000"/>
                </a:schemeClr>
              </a:solidFill>
            </a:endParaRPr>
          </a:p>
          <a:p>
            <a:pPr>
              <a:defRPr sz="2200"/>
            </a:pPr>
            <a:endParaRPr>
              <a:solidFill>
                <a:schemeClr val="accent3">
                  <a:lumOff val="44000"/>
                </a:schemeClr>
              </a:solidFill>
            </a:endParaRPr>
          </a:p>
          <a:p>
            <a:pPr>
              <a:defRPr sz="2200"/>
            </a:pPr>
            <a:r>
              <a:rPr>
                <a:solidFill>
                  <a:schemeClr val="accent3">
                    <a:lumOff val="44000"/>
                  </a:schemeClr>
                </a:solidFill>
              </a:rPr>
              <a:t>} </a:t>
            </a:r>
          </a:p>
        </p:txBody>
      </p:sp>
      <p:sp>
        <p:nvSpPr>
          <p:cNvPr id="752" name="Test Exception instead of normal code"/>
          <p:cNvSpPr txBox="1"/>
          <p:nvPr>
            <p:ph type="title" idx="4294967295"/>
          </p:nvPr>
        </p:nvSpPr>
        <p:spPr>
          <a:xfrm>
            <a:off x="304800" y="-1"/>
            <a:ext cx="8839200" cy="1143002"/>
          </a:xfrm>
          <a:prstGeom prst="rect">
            <a:avLst/>
          </a:prstGeom>
        </p:spPr>
        <p:txBody>
          <a:bodyPr>
            <a:normAutofit fontScale="100000" lnSpcReduction="0"/>
          </a:bodyPr>
          <a:lstStyle>
            <a:lvl1pPr defTabSz="832104">
              <a:defRPr sz="4004"/>
            </a:lvl1pPr>
          </a:lstStyle>
          <a:p>
            <a:pPr/>
            <a:r>
              <a:t>Test Exception instead of normal code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public void registerItem(Item item) {…"/>
          <p:cNvSpPr/>
          <p:nvPr/>
        </p:nvSpPr>
        <p:spPr>
          <a:xfrm>
            <a:off x="304800" y="1938866"/>
            <a:ext cx="8534400" cy="46634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b="1">
                <a:solidFill>
                  <a:schemeClr val="accent3">
                    <a:lumOff val="44000"/>
                  </a:schemeClr>
                </a:solidFill>
                <a:latin typeface="Comic Sans MS"/>
                <a:ea typeface="Comic Sans MS"/>
                <a:cs typeface="Comic Sans MS"/>
                <a:sym typeface="Comic Sans MS"/>
              </a:rPr>
              <a:t>public void registerItem(Item item) {</a:t>
            </a: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if (item != null) {</a:t>
            </a:r>
            <a:endParaRPr b="1">
              <a:solidFill>
                <a:schemeClr val="accent3">
                  <a:lumOff val="44000"/>
                </a:schemeClr>
              </a:solidFill>
              <a:latin typeface="Comic Sans MS"/>
              <a:ea typeface="Comic Sans MS"/>
              <a:cs typeface="Comic Sans MS"/>
              <a:sym typeface="Comic Sans MS"/>
            </a:endParaRPr>
          </a:p>
          <a:p>
            <a:pPr lvl="2">
              <a:defRPr sz="2200"/>
            </a:pPr>
            <a:r>
              <a:rPr b="1">
                <a:solidFill>
                  <a:schemeClr val="accent3">
                    <a:lumOff val="44000"/>
                  </a:schemeClr>
                </a:solidFill>
                <a:latin typeface="Comic Sans MS"/>
                <a:ea typeface="Comic Sans MS"/>
                <a:cs typeface="Comic Sans MS"/>
                <a:sym typeface="Comic Sans MS"/>
              </a:rPr>
              <a:t>ItemRegistry registry = peristentStore.getItemRegistry();</a:t>
            </a:r>
            <a:endParaRPr b="1">
              <a:solidFill>
                <a:schemeClr val="accent3">
                  <a:lumOff val="44000"/>
                </a:schemeClr>
              </a:solidFill>
              <a:latin typeface="Comic Sans MS"/>
              <a:ea typeface="Comic Sans MS"/>
              <a:cs typeface="Comic Sans MS"/>
              <a:sym typeface="Comic Sans MS"/>
            </a:endParaRPr>
          </a:p>
          <a:p>
            <a:pPr lvl="2">
              <a:defRPr sz="2200"/>
            </a:pPr>
            <a:r>
              <a:rPr b="1">
                <a:solidFill>
                  <a:schemeClr val="accent3">
                    <a:lumOff val="44000"/>
                  </a:schemeClr>
                </a:solidFill>
                <a:latin typeface="Comic Sans MS"/>
                <a:ea typeface="Comic Sans MS"/>
                <a:cs typeface="Comic Sans MS"/>
                <a:sym typeface="Comic Sans MS"/>
              </a:rPr>
              <a:t>if (registry != null) {</a:t>
            </a:r>
            <a:endParaRPr b="1">
              <a:solidFill>
                <a:schemeClr val="accent3">
                  <a:lumOff val="44000"/>
                </a:schemeClr>
              </a:solidFill>
              <a:latin typeface="Comic Sans MS"/>
              <a:ea typeface="Comic Sans MS"/>
              <a:cs typeface="Comic Sans MS"/>
              <a:sym typeface="Comic Sans MS"/>
            </a:endParaRPr>
          </a:p>
          <a:p>
            <a:pPr lvl="3">
              <a:defRPr sz="2200"/>
            </a:pPr>
            <a:r>
              <a:rPr b="1">
                <a:solidFill>
                  <a:schemeClr val="accent3">
                    <a:lumOff val="44000"/>
                  </a:schemeClr>
                </a:solidFill>
                <a:latin typeface="Comic Sans MS"/>
                <a:ea typeface="Comic Sans MS"/>
                <a:cs typeface="Comic Sans MS"/>
                <a:sym typeface="Comic Sans MS"/>
              </a:rPr>
              <a:t>Item existing = registry.getItem(item.getID());</a:t>
            </a:r>
            <a:endParaRPr b="1">
              <a:solidFill>
                <a:schemeClr val="accent3">
                  <a:lumOff val="44000"/>
                </a:schemeClr>
              </a:solidFill>
              <a:latin typeface="Comic Sans MS"/>
              <a:ea typeface="Comic Sans MS"/>
              <a:cs typeface="Comic Sans MS"/>
              <a:sym typeface="Comic Sans MS"/>
            </a:endParaRPr>
          </a:p>
          <a:p>
            <a:pPr lvl="3">
              <a:defRPr sz="2200"/>
            </a:pPr>
            <a:r>
              <a:rPr b="1">
                <a:solidFill>
                  <a:schemeClr val="accent3">
                    <a:lumOff val="44000"/>
                  </a:schemeClr>
                </a:solidFill>
                <a:latin typeface="Comic Sans MS"/>
                <a:ea typeface="Comic Sans MS"/>
                <a:cs typeface="Comic Sans MS"/>
                <a:sym typeface="Comic Sans MS"/>
              </a:rPr>
              <a:t>if (existing.getBillingPeriod().hasRetailOwner()) {</a:t>
            </a:r>
            <a:endParaRPr b="1">
              <a:solidFill>
                <a:schemeClr val="accent3">
                  <a:lumOff val="44000"/>
                </a:schemeClr>
              </a:solidFill>
              <a:latin typeface="Comic Sans MS"/>
              <a:ea typeface="Comic Sans MS"/>
              <a:cs typeface="Comic Sans MS"/>
              <a:sym typeface="Comic Sans MS"/>
            </a:endParaRPr>
          </a:p>
          <a:p>
            <a:pPr lvl="3">
              <a:defRPr sz="2200"/>
            </a:pPr>
            <a:r>
              <a:rPr b="1">
                <a:solidFill>
                  <a:schemeClr val="accent3">
                    <a:lumOff val="44000"/>
                  </a:schemeClr>
                </a:solidFill>
                <a:latin typeface="Comic Sans MS"/>
                <a:ea typeface="Comic Sans MS"/>
                <a:cs typeface="Comic Sans MS"/>
                <a:sym typeface="Comic Sans MS"/>
              </a:rPr>
              <a:t>	existing.register(item);</a:t>
            </a:r>
            <a:endParaRPr b="1">
              <a:solidFill>
                <a:schemeClr val="accent3">
                  <a:lumOff val="44000"/>
                </a:schemeClr>
              </a:solidFill>
              <a:latin typeface="Comic Sans MS"/>
              <a:ea typeface="Comic Sans MS"/>
              <a:cs typeface="Comic Sans MS"/>
              <a:sym typeface="Comic Sans MS"/>
            </a:endParaRPr>
          </a:p>
          <a:p>
            <a:pPr lvl="3">
              <a:defRPr sz="22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lvl="2">
              <a:defRPr sz="22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a:t>
            </a:r>
          </a:p>
        </p:txBody>
      </p:sp>
      <p:pic>
        <p:nvPicPr>
          <p:cNvPr id="755"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3014133" y="397933"/>
            <a:ext cx="2057401" cy="1563688"/>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9" name="Customer c = findCustomer(...);…"/>
          <p:cNvSpPr/>
          <p:nvPr/>
        </p:nvSpPr>
        <p:spPr>
          <a:xfrm>
            <a:off x="228600" y="2209800"/>
            <a:ext cx="8729663" cy="40538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b="1">
                <a:solidFill>
                  <a:schemeClr val="accent3">
                    <a:lumOff val="44000"/>
                  </a:schemeClr>
                </a:solidFill>
                <a:latin typeface="News Gothic MT"/>
                <a:ea typeface="News Gothic MT"/>
                <a:cs typeface="News Gothic MT"/>
                <a:sym typeface="News Gothic MT"/>
              </a:rPr>
              <a:t>Customer c = findCustomer(...); </a:t>
            </a:r>
            <a:endParaRPr b="1">
              <a:solidFill>
                <a:schemeClr val="accent3">
                  <a:lumOff val="44000"/>
                </a:schemeClr>
              </a:solidFill>
              <a:latin typeface="News Gothic MT"/>
              <a:ea typeface="News Gothic MT"/>
              <a:cs typeface="News Gothic MT"/>
              <a:sym typeface="News Gothic MT"/>
            </a:endParaRPr>
          </a:p>
          <a:p>
            <a:pPr>
              <a:defRPr sz="2200"/>
            </a:pPr>
            <a:r>
              <a:rPr b="1">
                <a:solidFill>
                  <a:schemeClr val="accent3">
                    <a:lumOff val="44000"/>
                  </a:schemeClr>
                </a:solidFill>
                <a:latin typeface="News Gothic MT"/>
                <a:ea typeface="News Gothic MT"/>
                <a:cs typeface="News Gothic MT"/>
                <a:sym typeface="News Gothic MT"/>
              </a:rPr>
              <a:t>... </a:t>
            </a:r>
            <a:endParaRPr b="1">
              <a:solidFill>
                <a:schemeClr val="accent3">
                  <a:lumOff val="44000"/>
                </a:schemeClr>
              </a:solidFill>
              <a:latin typeface="News Gothic MT"/>
              <a:ea typeface="News Gothic MT"/>
              <a:cs typeface="News Gothic MT"/>
              <a:sym typeface="News Gothic MT"/>
            </a:endParaRPr>
          </a:p>
          <a:p>
            <a:pPr>
              <a:defRPr sz="2200"/>
            </a:pPr>
            <a:endParaRPr b="1">
              <a:solidFill>
                <a:schemeClr val="accent3">
                  <a:lumOff val="44000"/>
                </a:schemeClr>
              </a:solidFill>
              <a:latin typeface="News Gothic MT"/>
              <a:ea typeface="News Gothic MT"/>
              <a:cs typeface="News Gothic MT"/>
              <a:sym typeface="News Gothic MT"/>
            </a:endParaRPr>
          </a:p>
          <a:p>
            <a:pPr>
              <a:defRPr sz="2200"/>
            </a:pPr>
            <a:r>
              <a:rPr b="1">
                <a:solidFill>
                  <a:schemeClr val="accent3">
                    <a:lumOff val="44000"/>
                  </a:schemeClr>
                </a:solidFill>
                <a:latin typeface="News Gothic MT"/>
                <a:ea typeface="News Gothic MT"/>
                <a:cs typeface="News Gothic MT"/>
                <a:sym typeface="News Gothic MT"/>
              </a:rPr>
              <a:t>   if (customer == null) { </a:t>
            </a:r>
            <a:endParaRPr b="1">
              <a:solidFill>
                <a:schemeClr val="accent3">
                  <a:lumOff val="44000"/>
                </a:schemeClr>
              </a:solidFill>
              <a:latin typeface="News Gothic MT"/>
              <a:ea typeface="News Gothic MT"/>
              <a:cs typeface="News Gothic MT"/>
              <a:sym typeface="News Gothic MT"/>
            </a:endParaRPr>
          </a:p>
          <a:p>
            <a:pPr>
              <a:defRPr sz="2200"/>
            </a:pPr>
            <a:r>
              <a:rPr b="1">
                <a:solidFill>
                  <a:schemeClr val="accent3">
                    <a:lumOff val="44000"/>
                  </a:schemeClr>
                </a:solidFill>
                <a:latin typeface="News Gothic MT"/>
                <a:ea typeface="News Gothic MT"/>
                <a:cs typeface="News Gothic MT"/>
                <a:sym typeface="News Gothic MT"/>
              </a:rPr>
              <a:t>	name = “occupant”  </a:t>
            </a:r>
            <a:endParaRPr b="1">
              <a:solidFill>
                <a:schemeClr val="accent3">
                  <a:lumOff val="44000"/>
                </a:schemeClr>
              </a:solidFill>
              <a:latin typeface="News Gothic MT"/>
              <a:ea typeface="News Gothic MT"/>
              <a:cs typeface="News Gothic MT"/>
              <a:sym typeface="News Gothic MT"/>
            </a:endParaRPr>
          </a:p>
          <a:p>
            <a:pPr>
              <a:defRPr sz="2200"/>
            </a:pPr>
            <a:r>
              <a:rPr b="1">
                <a:solidFill>
                  <a:schemeClr val="accent3">
                    <a:lumOff val="44000"/>
                  </a:schemeClr>
                </a:solidFill>
                <a:latin typeface="News Gothic MT"/>
                <a:ea typeface="News Gothic MT"/>
                <a:cs typeface="News Gothic MT"/>
                <a:sym typeface="News Gothic MT"/>
              </a:rPr>
              <a:t>   } else { </a:t>
            </a:r>
            <a:endParaRPr b="1">
              <a:solidFill>
                <a:schemeClr val="accent3">
                  <a:lumOff val="44000"/>
                </a:schemeClr>
              </a:solidFill>
              <a:latin typeface="News Gothic MT"/>
              <a:ea typeface="News Gothic MT"/>
              <a:cs typeface="News Gothic MT"/>
              <a:sym typeface="News Gothic MT"/>
            </a:endParaRPr>
          </a:p>
          <a:p>
            <a:pPr>
              <a:defRPr sz="2200"/>
            </a:pPr>
            <a:r>
              <a:rPr b="1">
                <a:solidFill>
                  <a:schemeClr val="accent3">
                    <a:lumOff val="44000"/>
                  </a:schemeClr>
                </a:solidFill>
                <a:latin typeface="News Gothic MT"/>
                <a:ea typeface="News Gothic MT"/>
                <a:cs typeface="News Gothic MT"/>
                <a:sym typeface="News Gothic MT"/>
              </a:rPr>
              <a:t>	name = customer.getName()</a:t>
            </a:r>
            <a:endParaRPr b="1">
              <a:solidFill>
                <a:schemeClr val="accent3">
                  <a:lumOff val="44000"/>
                </a:schemeClr>
              </a:solidFill>
              <a:latin typeface="News Gothic MT"/>
              <a:ea typeface="News Gothic MT"/>
              <a:cs typeface="News Gothic MT"/>
              <a:sym typeface="News Gothic MT"/>
            </a:endParaRPr>
          </a:p>
          <a:p>
            <a:pPr>
              <a:defRPr sz="2200"/>
            </a:pPr>
            <a:r>
              <a:rPr b="1">
                <a:solidFill>
                  <a:schemeClr val="accent3">
                    <a:lumOff val="44000"/>
                  </a:schemeClr>
                </a:solidFill>
                <a:latin typeface="News Gothic MT"/>
                <a:ea typeface="News Gothic MT"/>
                <a:cs typeface="News Gothic MT"/>
                <a:sym typeface="News Gothic MT"/>
              </a:rPr>
              <a:t>   }  </a:t>
            </a:r>
            <a:endParaRPr b="1">
              <a:solidFill>
                <a:schemeClr val="accent3">
                  <a:lumOff val="44000"/>
                </a:schemeClr>
              </a:solidFill>
              <a:latin typeface="News Gothic MT"/>
              <a:ea typeface="News Gothic MT"/>
              <a:cs typeface="News Gothic MT"/>
              <a:sym typeface="News Gothic MT"/>
            </a:endParaRPr>
          </a:p>
          <a:p>
            <a:pPr>
              <a:defRPr sz="2200"/>
            </a:pPr>
            <a:endParaRPr b="1">
              <a:solidFill>
                <a:schemeClr val="accent3">
                  <a:lumOff val="44000"/>
                </a:schemeClr>
              </a:solidFill>
              <a:latin typeface="News Gothic MT"/>
              <a:ea typeface="News Gothic MT"/>
              <a:cs typeface="News Gothic MT"/>
              <a:sym typeface="News Gothic MT"/>
            </a:endParaRPr>
          </a:p>
          <a:p>
            <a:pPr>
              <a:defRPr sz="2200"/>
            </a:pPr>
            <a:r>
              <a:rPr b="1">
                <a:solidFill>
                  <a:schemeClr val="accent3">
                    <a:lumOff val="44000"/>
                  </a:schemeClr>
                </a:solidFill>
                <a:latin typeface="News Gothic MT"/>
                <a:ea typeface="News Gothic MT"/>
                <a:cs typeface="News Gothic MT"/>
                <a:sym typeface="News Gothic MT"/>
              </a:rPr>
              <a:t>if (customer == null) { </a:t>
            </a:r>
            <a:endParaRPr b="1">
              <a:solidFill>
                <a:schemeClr val="accent3">
                  <a:lumOff val="44000"/>
                </a:schemeClr>
              </a:solidFill>
              <a:latin typeface="News Gothic MT"/>
              <a:ea typeface="News Gothic MT"/>
              <a:cs typeface="News Gothic MT"/>
              <a:sym typeface="News Gothic MT"/>
            </a:endParaRPr>
          </a:p>
          <a:p>
            <a:pPr>
              <a:defRPr sz="2200"/>
            </a:pPr>
            <a:r>
              <a:rPr b="1">
                <a:solidFill>
                  <a:schemeClr val="accent3">
                    <a:lumOff val="44000"/>
                  </a:schemeClr>
                </a:solidFill>
                <a:latin typeface="News Gothic MT"/>
                <a:ea typeface="News Gothic MT"/>
                <a:cs typeface="News Gothic MT"/>
                <a:sym typeface="News Gothic MT"/>
              </a:rPr>
              <a:t>…</a:t>
            </a:r>
            <a:endParaRPr b="1">
              <a:solidFill>
                <a:schemeClr val="accent3">
                  <a:lumOff val="44000"/>
                </a:schemeClr>
              </a:solidFill>
              <a:latin typeface="News Gothic MT"/>
              <a:ea typeface="News Gothic MT"/>
              <a:cs typeface="News Gothic MT"/>
              <a:sym typeface="News Gothic MT"/>
            </a:endParaRPr>
          </a:p>
          <a:p>
            <a:pPr>
              <a:defRPr sz="2200"/>
            </a:pPr>
            <a:r>
              <a:rPr b="1">
                <a:solidFill>
                  <a:schemeClr val="accent3">
                    <a:lumOff val="44000"/>
                  </a:schemeClr>
                </a:solidFill>
                <a:latin typeface="News Gothic MT"/>
                <a:ea typeface="News Gothic MT"/>
                <a:cs typeface="News Gothic MT"/>
                <a:sym typeface="News Gothic MT"/>
              </a:rPr>
              <a:t>}</a:t>
            </a:r>
          </a:p>
        </p:txBody>
      </p:sp>
      <p:pic>
        <p:nvPicPr>
          <p:cNvPr id="760"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124200" y="381000"/>
            <a:ext cx="2419350" cy="1838325"/>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 name="public void registerItem(Item item) {…"/>
          <p:cNvSpPr/>
          <p:nvPr/>
        </p:nvSpPr>
        <p:spPr>
          <a:xfrm>
            <a:off x="304800" y="2438400"/>
            <a:ext cx="8610600" cy="41935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sz="1400">
                <a:solidFill>
                  <a:schemeClr val="accent3">
                    <a:lumOff val="44000"/>
                  </a:schemeClr>
                </a:solidFill>
                <a:latin typeface="Comic Sans MS"/>
                <a:ea typeface="Comic Sans MS"/>
                <a:cs typeface="Comic Sans MS"/>
                <a:sym typeface="Comic Sans MS"/>
              </a:rPr>
              <a:t>public void registerItem(Item item) {</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if (item != null) {</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ItemRegistry registry = peristentStore.getItemRegistry();</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if (registry != null &amp;&amp; registry.Count &gt; 0) {</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Item existing = registry.getItem(item.getID());</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if (existing !=null &amp;&amp; existing.getBillingPeriod().hasRetailOwner()) {</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	existing.register(item);</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if (existing !=null &amp;&amp; !existing.getBillingPeriod().hasRetailOwner()) {</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	existing.unregister(item);</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if (existing !=null) {</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	existing.remove(item);</a:t>
            </a:r>
            <a:endParaRPr b="1" sz="1400">
              <a:solidFill>
                <a:schemeClr val="accent3">
                  <a:lumOff val="44000"/>
                </a:schemeClr>
              </a:solidFill>
              <a:latin typeface="Comic Sans MS"/>
              <a:ea typeface="Comic Sans MS"/>
              <a:cs typeface="Comic Sans MS"/>
              <a:sym typeface="Comic Sans MS"/>
            </a:endParaRPr>
          </a:p>
          <a:p>
            <a:pPr lvl="3"/>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2"/>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lvl="1"/>
            <a:r>
              <a:rPr b="1" sz="1400">
                <a:solidFill>
                  <a:schemeClr val="accent3">
                    <a:lumOff val="44000"/>
                  </a:schemeClr>
                </a:solidFill>
                <a:latin typeface="Comic Sans MS"/>
                <a:ea typeface="Comic Sans MS"/>
                <a:cs typeface="Comic Sans MS"/>
                <a:sym typeface="Comic Sans MS"/>
              </a:rPr>
              <a:t>}</a:t>
            </a:r>
            <a:endParaRPr b="1" sz="1400">
              <a:solidFill>
                <a:schemeClr val="accent3">
                  <a:lumOff val="44000"/>
                </a:schemeClr>
              </a:solidFill>
              <a:latin typeface="Comic Sans MS"/>
              <a:ea typeface="Comic Sans MS"/>
              <a:cs typeface="Comic Sans MS"/>
              <a:sym typeface="Comic Sans MS"/>
            </a:endParaRPr>
          </a:p>
          <a:p>
            <a:pPr/>
            <a:r>
              <a:rPr b="1" sz="1400">
                <a:solidFill>
                  <a:schemeClr val="accent3">
                    <a:lumOff val="44000"/>
                  </a:schemeClr>
                </a:solidFill>
                <a:latin typeface="Comic Sans MS"/>
                <a:ea typeface="Comic Sans MS"/>
                <a:cs typeface="Comic Sans MS"/>
                <a:sym typeface="Comic Sans MS"/>
              </a:rPr>
              <a:t>}</a:t>
            </a:r>
          </a:p>
        </p:txBody>
      </p:sp>
      <p:pic>
        <p:nvPicPr>
          <p:cNvPr id="763"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200400" y="38100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 name="List&lt;Employee&gt; employees = getEmployees();…"/>
          <p:cNvSpPr/>
          <p:nvPr/>
        </p:nvSpPr>
        <p:spPr>
          <a:xfrm>
            <a:off x="228600" y="2438400"/>
            <a:ext cx="8729663" cy="35204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b="1">
                <a:solidFill>
                  <a:schemeClr val="accent3">
                    <a:lumOff val="44000"/>
                  </a:schemeClr>
                </a:solidFill>
                <a:latin typeface="Comic Sans MS"/>
                <a:ea typeface="Comic Sans MS"/>
                <a:cs typeface="Comic Sans MS"/>
                <a:sym typeface="Comic Sans MS"/>
              </a:rPr>
              <a:t>List&lt;Employee&gt; employees = getEmployees();</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if (employees != null) {</a:t>
            </a: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for(Employee e : employees) {</a:t>
            </a: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	totalPay += e.getPay();</a:t>
            </a:r>
            <a:endParaRPr b="1">
              <a:solidFill>
                <a:schemeClr val="accent3">
                  <a:lumOff val="44000"/>
                </a:schemeClr>
              </a:solidFill>
              <a:latin typeface="Comic Sans MS"/>
              <a:ea typeface="Comic Sans MS"/>
              <a:cs typeface="Comic Sans MS"/>
              <a:sym typeface="Comic Sans MS"/>
            </a:endParaRPr>
          </a:p>
          <a:p>
            <a:pPr lvl="1">
              <a:defRPr sz="22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a:p>
            <a:pPr>
              <a:defRPr sz="2200"/>
            </a:pP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a:t>
            </a:r>
            <a:endParaRPr b="1">
              <a:solidFill>
                <a:schemeClr val="accent3">
                  <a:lumOff val="44000"/>
                </a:schemeClr>
              </a:solidFill>
              <a:latin typeface="Comic Sans MS"/>
              <a:ea typeface="Comic Sans MS"/>
              <a:cs typeface="Comic Sans MS"/>
              <a:sym typeface="Comic Sans MS"/>
            </a:endParaRPr>
          </a:p>
        </p:txBody>
      </p:sp>
      <p:pic>
        <p:nvPicPr>
          <p:cNvPr id="766"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609600"/>
            <a:ext cx="2419350" cy="183832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Problem Accumulation"/>
          <p:cNvSpPr txBox="1"/>
          <p:nvPr>
            <p:ph type="title"/>
          </p:nvPr>
        </p:nvSpPr>
        <p:spPr>
          <a:xfrm>
            <a:off x="628650" y="396752"/>
            <a:ext cx="7886700" cy="994173"/>
          </a:xfrm>
          <a:prstGeom prst="rect">
            <a:avLst/>
          </a:prstGeom>
        </p:spPr>
        <p:txBody>
          <a:bodyPr/>
          <a:lstStyle>
            <a:lvl1pPr algn="ctr"/>
          </a:lstStyle>
          <a:p>
            <a:pPr/>
            <a:r>
              <a:t>Problem Accumulation</a:t>
            </a:r>
          </a:p>
        </p:txBody>
      </p:sp>
      <p:sp>
        <p:nvSpPr>
          <p:cNvPr id="454" name="Area was pristine clean for many days , one fine day a lazy guy threw garbage at the place just one bag , next one week place was filled with garbage , reason other people saw garbage and instead of picking it up  they threw their own."/>
          <p:cNvSpPr txBox="1"/>
          <p:nvPr>
            <p:ph type="body" sz="quarter" idx="1"/>
          </p:nvPr>
        </p:nvSpPr>
        <p:spPr>
          <a:xfrm>
            <a:off x="628650" y="4218145"/>
            <a:ext cx="7886700" cy="1271827"/>
          </a:xfrm>
          <a:prstGeom prst="rect">
            <a:avLst/>
          </a:prstGeom>
        </p:spPr>
        <p:txBody>
          <a:bodyPr/>
          <a:lstStyle>
            <a:lvl1pPr marL="0" indent="0" algn="ctr" defTabSz="704087">
              <a:lnSpc>
                <a:spcPct val="92000"/>
              </a:lnSpc>
              <a:spcBef>
                <a:spcPts val="0"/>
              </a:spcBef>
              <a:buSzTx/>
              <a:buNone/>
              <a:defRPr sz="2156"/>
            </a:lvl1pPr>
          </a:lstStyle>
          <a:p>
            <a:pPr/>
            <a:r>
              <a:t>Area was pristine clean for many days , one fine day a lazy guy threw garbage at the place just one bag , next one week place was filled with garbage , reason other people saw garbage and instead of picking it up  they threw their own.</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Don’t Return Null"/>
          <p:cNvSpPr txBox="1"/>
          <p:nvPr>
            <p:ph type="title" idx="4294967295"/>
          </p:nvPr>
        </p:nvSpPr>
        <p:spPr>
          <a:xfrm>
            <a:off x="457200" y="-1"/>
            <a:ext cx="8229600" cy="1143002"/>
          </a:xfrm>
          <a:prstGeom prst="rect">
            <a:avLst/>
          </a:prstGeom>
        </p:spPr>
        <p:txBody>
          <a:bodyPr>
            <a:normAutofit fontScale="100000" lnSpcReduction="0"/>
          </a:bodyPr>
          <a:lstStyle>
            <a:lvl1pPr>
              <a:defRPr b="1"/>
            </a:lvl1pPr>
          </a:lstStyle>
          <a:p>
            <a:pPr>
              <a:defRPr b="0"/>
            </a:pPr>
            <a:r>
              <a:rPr b="1"/>
              <a:t>Don’t Return Null</a:t>
            </a:r>
          </a:p>
        </p:txBody>
      </p:sp>
      <p:sp>
        <p:nvSpPr>
          <p:cNvPr id="769" name="List&lt;Employee&gt; employees = getEmployees();…"/>
          <p:cNvSpPr/>
          <p:nvPr/>
        </p:nvSpPr>
        <p:spPr>
          <a:xfrm>
            <a:off x="228600" y="2087879"/>
            <a:ext cx="8610600" cy="16154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b="1">
                <a:solidFill>
                  <a:schemeClr val="accent3">
                    <a:lumOff val="44000"/>
                  </a:schemeClr>
                </a:solidFill>
                <a:latin typeface="Comic Sans MS"/>
                <a:ea typeface="Comic Sans MS"/>
                <a:cs typeface="Comic Sans MS"/>
                <a:sym typeface="Comic Sans MS"/>
              </a:rPr>
              <a:t>List&lt;Employee&gt; employees = getEmployees();</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for(Employee e : employees) {</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	totalPay += e.getPay();</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a:t>
            </a:r>
          </a:p>
        </p:txBody>
      </p:sp>
      <p:sp>
        <p:nvSpPr>
          <p:cNvPr id="770" name="If we change getEmployee so that it returns an empty list"/>
          <p:cNvSpPr txBox="1"/>
          <p:nvPr/>
        </p:nvSpPr>
        <p:spPr>
          <a:xfrm>
            <a:off x="211666" y="1484312"/>
            <a:ext cx="5486401"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If we change getEmployee so that it returns an empty list</a:t>
            </a:r>
          </a:p>
        </p:txBody>
      </p:sp>
      <p:sp>
        <p:nvSpPr>
          <p:cNvPr id="771" name="public List&lt;Employee&gt; getEmployees() {…"/>
          <p:cNvSpPr/>
          <p:nvPr/>
        </p:nvSpPr>
        <p:spPr>
          <a:xfrm>
            <a:off x="228600" y="4648200"/>
            <a:ext cx="8610600" cy="16154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r>
              <a:rPr b="1">
                <a:solidFill>
                  <a:schemeClr val="accent3">
                    <a:lumOff val="44000"/>
                  </a:schemeClr>
                </a:solidFill>
                <a:latin typeface="Comic Sans MS"/>
                <a:ea typeface="Comic Sans MS"/>
                <a:cs typeface="Comic Sans MS"/>
                <a:sym typeface="Comic Sans MS"/>
              </a:rPr>
              <a:t>public List&lt;Employee&gt; getEmployees() {</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if( .. there are no employees .. )</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	return Collections.emptyList();</a:t>
            </a:r>
            <a:endParaRPr b="1">
              <a:solidFill>
                <a:schemeClr val="accent3">
                  <a:lumOff val="44000"/>
                </a:schemeClr>
              </a:solidFill>
              <a:latin typeface="Comic Sans MS"/>
              <a:ea typeface="Comic Sans MS"/>
              <a:cs typeface="Comic Sans MS"/>
              <a:sym typeface="Comic Sans MS"/>
            </a:endParaRPr>
          </a:p>
          <a:p>
            <a:pPr>
              <a:defRPr sz="2200"/>
            </a:pPr>
            <a:r>
              <a:rPr b="1">
                <a:solidFill>
                  <a:schemeClr val="accent3">
                    <a:lumOff val="44000"/>
                  </a:schemeClr>
                </a:solidFill>
                <a:latin typeface="Comic Sans MS"/>
                <a:ea typeface="Comic Sans MS"/>
                <a:cs typeface="Comic Sans MS"/>
                <a:sym typeface="Comic Sans MS"/>
              </a:rPr>
              <a:t>}</a:t>
            </a:r>
          </a:p>
        </p:txBody>
      </p:sp>
      <p:sp>
        <p:nvSpPr>
          <p:cNvPr id="772" name="Fortunately, Java has Collections.emptyList(), and it returns a predefined immutable"/>
          <p:cNvSpPr txBox="1"/>
          <p:nvPr/>
        </p:nvSpPr>
        <p:spPr>
          <a:xfrm>
            <a:off x="228600" y="4078287"/>
            <a:ext cx="891540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Fortunately, Java has Collections.emptyList(), and it returns a predefined immutable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4" name="No nullable parameters…"/>
          <p:cNvSpPr txBox="1"/>
          <p:nvPr>
            <p:ph type="body" idx="1"/>
          </p:nvPr>
        </p:nvSpPr>
        <p:spPr>
          <a:xfrm>
            <a:off x="457199" y="1784350"/>
            <a:ext cx="8547101" cy="4341813"/>
          </a:xfrm>
          <a:prstGeom prst="rect">
            <a:avLst/>
          </a:prstGeom>
        </p:spPr>
        <p:txBody>
          <a:bodyPr>
            <a:normAutofit fontScale="100000" lnSpcReduction="0"/>
          </a:bodyPr>
          <a:lstStyle/>
          <a:p>
            <a:pPr marL="192088" indent="-192088">
              <a:lnSpc>
                <a:spcPct val="93600"/>
              </a:lnSpc>
              <a:spcBef>
                <a:spcPts val="600"/>
              </a:spcBef>
              <a:defRPr sz="2900"/>
            </a:pPr>
            <a:r>
              <a:t>No nullable parameters</a:t>
            </a:r>
          </a:p>
          <a:p>
            <a:pPr lvl="1" marL="463550" indent="-185737">
              <a:lnSpc>
                <a:spcPct val="93600"/>
              </a:lnSpc>
              <a:spcBef>
                <a:spcPts val="400"/>
              </a:spcBef>
              <a:buFont typeface="Times"/>
              <a:defRPr sz="1800"/>
            </a:pPr>
            <a:r>
              <a:t>It's like a </a:t>
            </a:r>
            <a:r>
              <a:rPr b="1" sz="1600">
                <a:solidFill>
                  <a:srgbClr val="C00000"/>
                </a:solidFill>
                <a:latin typeface="Consolas"/>
                <a:ea typeface="Consolas"/>
                <a:cs typeface="Consolas"/>
                <a:sym typeface="Consolas"/>
              </a:rPr>
              <a:t>boolean</a:t>
            </a:r>
            <a:r>
              <a:t> </a:t>
            </a:r>
            <a:r>
              <a:rPr>
                <a:latin typeface="Wingdings 3"/>
                <a:ea typeface="Wingdings 3"/>
                <a:cs typeface="Wingdings 3"/>
                <a:sym typeface="Wingdings 3"/>
              </a:rPr>
              <a:t></a:t>
            </a:r>
            <a:r>
              <a:t> split that function in 2: one for null, one for not-null</a:t>
            </a:r>
          </a:p>
          <a:p>
            <a:pPr lvl="1" marL="463550" indent="-185737">
              <a:lnSpc>
                <a:spcPct val="93600"/>
              </a:lnSpc>
              <a:spcBef>
                <a:spcPts val="400"/>
              </a:spcBef>
              <a:buFont typeface="Times"/>
              <a:defRPr sz="1800"/>
            </a:pPr>
            <a:r>
              <a:t>Thoroughly check parameters at boundaries (=</a:t>
            </a:r>
            <a:r>
              <a:rPr b="1">
                <a:solidFill>
                  <a:srgbClr val="4E62FA"/>
                </a:solidFill>
              </a:rPr>
              <a:t>defensive programming</a:t>
            </a:r>
            <a:r>
              <a:t>)</a:t>
            </a:r>
          </a:p>
          <a:p>
            <a:pPr marL="192088" indent="-192088">
              <a:lnSpc>
                <a:spcPct val="93600"/>
              </a:lnSpc>
              <a:spcBef>
                <a:spcPts val="600"/>
              </a:spcBef>
              <a:defRPr sz="2900"/>
            </a:pPr>
            <a:r>
              <a:t>Don’t return null</a:t>
            </a:r>
          </a:p>
          <a:p>
            <a:pPr lvl="1" marL="463550" indent="-185737">
              <a:lnSpc>
                <a:spcPct val="93600"/>
              </a:lnSpc>
              <a:spcBef>
                <a:spcPts val="400"/>
              </a:spcBef>
              <a:buFont typeface="Times"/>
              <a:defRPr sz="1800"/>
            </a:pPr>
            <a:r>
              <a:t>Null is the worst mistake in IT </a:t>
            </a:r>
            <a:r>
              <a:rPr baseline="30000"/>
              <a:t>[dzone]</a:t>
            </a:r>
          </a:p>
          <a:p>
            <a:pPr lvl="1" marL="463550" indent="-185737">
              <a:lnSpc>
                <a:spcPct val="93600"/>
              </a:lnSpc>
              <a:spcBef>
                <a:spcPts val="400"/>
              </a:spcBef>
              <a:buSzPct val="100000"/>
              <a:buChar char="➔"/>
              <a:defRPr sz="1800"/>
            </a:pPr>
            <a:r>
              <a:t> Consider Optional&lt;&gt; / throw exception / </a:t>
            </a:r>
            <a:r>
              <a:rPr b="1">
                <a:solidFill>
                  <a:srgbClr val="4E62FA"/>
                </a:solidFill>
              </a:rPr>
              <a:t>Null Object Pattern</a:t>
            </a:r>
          </a:p>
          <a:p>
            <a:pPr marL="192088" indent="-192088">
              <a:lnSpc>
                <a:spcPct val="93600"/>
              </a:lnSpc>
              <a:spcBef>
                <a:spcPts val="600"/>
              </a:spcBef>
              <a:defRPr sz="2900"/>
            </a:pPr>
            <a:r>
              <a:t>Unchecked Exceptions won !</a:t>
            </a:r>
          </a:p>
          <a:p>
            <a:pPr lvl="1" marL="463550" indent="-185737">
              <a:lnSpc>
                <a:spcPct val="93600"/>
              </a:lnSpc>
              <a:spcBef>
                <a:spcPts val="400"/>
              </a:spcBef>
              <a:buFont typeface="Times"/>
              <a:defRPr sz="1800"/>
            </a:pPr>
            <a:r>
              <a:t>No more </a:t>
            </a:r>
            <a:r>
              <a:rPr b="1" sz="1600">
                <a:solidFill>
                  <a:srgbClr val="C00000"/>
                </a:solidFill>
                <a:latin typeface="Consolas"/>
                <a:ea typeface="Consolas"/>
                <a:cs typeface="Consolas"/>
                <a:sym typeface="Consolas"/>
              </a:rPr>
              <a:t>try</a:t>
            </a:r>
            <a:r>
              <a:t>/</a:t>
            </a:r>
            <a:r>
              <a:rPr b="1" sz="1600">
                <a:solidFill>
                  <a:srgbClr val="C00000"/>
                </a:solidFill>
                <a:latin typeface="Consolas"/>
                <a:ea typeface="Consolas"/>
                <a:cs typeface="Consolas"/>
                <a:sym typeface="Consolas"/>
              </a:rPr>
              <a:t>throws</a:t>
            </a:r>
            <a:r>
              <a:t>/empty </a:t>
            </a:r>
            <a:r>
              <a:rPr b="1" sz="1600">
                <a:solidFill>
                  <a:srgbClr val="C00000"/>
                </a:solidFill>
                <a:latin typeface="Consolas"/>
                <a:ea typeface="Consolas"/>
                <a:cs typeface="Consolas"/>
                <a:sym typeface="Consolas"/>
              </a:rPr>
              <a:t>catch</a:t>
            </a:r>
            <a:r>
              <a:t>(); no return status codes</a:t>
            </a:r>
          </a:p>
          <a:p>
            <a:pPr lvl="1" marL="463550" indent="-185737">
              <a:lnSpc>
                <a:spcPct val="93600"/>
              </a:lnSpc>
              <a:spcBef>
                <a:spcPts val="400"/>
              </a:spcBef>
              <a:buFont typeface="Times"/>
              <a:defRPr sz="1800"/>
            </a:pPr>
            <a:r>
              <a:t>Runtime Exceptions don’t annoy the caller </a:t>
            </a:r>
          </a:p>
          <a:p>
            <a:pPr lvl="2" marL="768350" indent="-193675">
              <a:lnSpc>
                <a:spcPct val="93600"/>
              </a:lnSpc>
              <a:spcBef>
                <a:spcPts val="300"/>
              </a:spcBef>
              <a:defRPr sz="1400"/>
            </a:pPr>
            <a:r>
              <a:t>Can be handled uniformly in a transparent layer at the entry points</a:t>
            </a:r>
          </a:p>
          <a:p>
            <a:pPr lvl="2" marL="768350" indent="-193675">
              <a:lnSpc>
                <a:spcPct val="93600"/>
              </a:lnSpc>
              <a:spcBef>
                <a:spcPts val="300"/>
              </a:spcBef>
              <a:defRPr sz="1400"/>
            </a:pPr>
            <a:r>
              <a:t>Can hold enum error codes for (i18n) user messages</a:t>
            </a:r>
          </a:p>
          <a:p>
            <a:pPr lvl="2" marL="768350" indent="-193675">
              <a:lnSpc>
                <a:spcPct val="93600"/>
              </a:lnSpc>
              <a:spcBef>
                <a:spcPts val="300"/>
              </a:spcBef>
              <a:defRPr sz="1400"/>
            </a:pPr>
            <a:r>
              <a:t>Define custom exception sub-types for recoverable errors (selective catch)</a:t>
            </a:r>
          </a:p>
        </p:txBody>
      </p:sp>
      <p:sp>
        <p:nvSpPr>
          <p:cNvPr id="775" name="Functions"/>
          <p:cNvSpPr txBox="1"/>
          <p:nvPr/>
        </p:nvSpPr>
        <p:spPr>
          <a:xfrm>
            <a:off x="1576582" y="84079"/>
            <a:ext cx="6705570"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192087" indent="-192087">
              <a:lnSpc>
                <a:spcPct val="104000"/>
              </a:lnSpc>
              <a:spcBef>
                <a:spcPts val="300"/>
              </a:spcBef>
              <a:defRPr sz="1400">
                <a:solidFill>
                  <a:schemeClr val="accent3">
                    <a:lumOff val="44000"/>
                  </a:schemeClr>
                </a:solidFill>
                <a:latin typeface="Arial"/>
                <a:ea typeface="Arial"/>
                <a:cs typeface="Arial"/>
                <a:sym typeface="Arial"/>
              </a:defRPr>
            </a:lvl1pPr>
          </a:lstStyle>
          <a:p>
            <a:pPr/>
            <a:r>
              <a:t>Functions</a:t>
            </a:r>
          </a:p>
        </p:txBody>
      </p:sp>
      <p:sp>
        <p:nvSpPr>
          <p:cNvPr id="776" name="Function Signature (2)"/>
          <p:cNvSpPr txBox="1"/>
          <p:nvPr>
            <p:ph type="title"/>
          </p:nvPr>
        </p:nvSpPr>
        <p:spPr>
          <a:xfrm>
            <a:off x="457200" y="581025"/>
            <a:ext cx="8229600" cy="838200"/>
          </a:xfrm>
          <a:prstGeom prst="rect">
            <a:avLst/>
          </a:prstGeom>
        </p:spPr>
        <p:txBody>
          <a:bodyPr>
            <a:normAutofit fontScale="100000" lnSpcReduction="0"/>
          </a:bodyPr>
          <a:lstStyle/>
          <a:p>
            <a:pPr/>
            <a:r>
              <a:t>Function Signature (2)</a:t>
            </a:r>
          </a:p>
        </p:txBody>
      </p:sp>
      <p:sp>
        <p:nvSpPr>
          <p:cNvPr id="7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pic>
        <p:nvPicPr>
          <p:cNvPr id="778" name="http://i154.photobucket.com/albums/s246/Abelhawk/Digital%20Art/CorridorKnight_zps7318c988.png" descr="http://i154.photobucket.com/albums/s246/Abelhawk/Digital%20Art/CorridorKnight_zps7318c988.png"/>
          <p:cNvPicPr>
            <a:picLocks noChangeAspect="1"/>
          </p:cNvPicPr>
          <p:nvPr/>
        </p:nvPicPr>
        <p:blipFill>
          <a:blip r:embed="rId3">
            <a:extLst/>
          </a:blip>
          <a:srcRect l="0" t="0" r="19376" b="0"/>
          <a:stretch>
            <a:fillRect/>
          </a:stretch>
        </p:blipFill>
        <p:spPr>
          <a:xfrm>
            <a:off x="6458856" y="3937020"/>
            <a:ext cx="2438401" cy="1944268"/>
          </a:xfrm>
          <a:prstGeom prst="rect">
            <a:avLst/>
          </a:prstGeom>
          <a:ln w="12700">
            <a:miter lim="400000"/>
          </a:ln>
        </p:spPr>
      </p:pic>
      <p:sp>
        <p:nvSpPr>
          <p:cNvPr id="779" name="Shape"/>
          <p:cNvSpPr/>
          <p:nvPr/>
        </p:nvSpPr>
        <p:spPr>
          <a:xfrm>
            <a:off x="5183907" y="5069408"/>
            <a:ext cx="173581" cy="170190"/>
          </a:xfrm>
          <a:custGeom>
            <a:avLst/>
            <a:gdLst/>
            <a:ahLst/>
            <a:cxnLst>
              <a:cxn ang="0">
                <a:pos x="wd2" y="hd2"/>
              </a:cxn>
              <a:cxn ang="5400000">
                <a:pos x="wd2" y="hd2"/>
              </a:cxn>
              <a:cxn ang="10800000">
                <a:pos x="wd2" y="hd2"/>
              </a:cxn>
              <a:cxn ang="16200000">
                <a:pos x="wd2" y="hd2"/>
              </a:cxn>
            </a:cxnLst>
            <a:rect l="0" t="0" r="r" b="b"/>
            <a:pathLst>
              <a:path w="10657" h="15999" fill="norm" stroke="1" extrusionOk="0">
                <a:moveTo>
                  <a:pt x="5328" y="3849"/>
                </a:moveTo>
                <a:cubicBezTo>
                  <a:pt x="7532" y="-5601"/>
                  <a:pt x="16128" y="3849"/>
                  <a:pt x="5328" y="15999"/>
                </a:cubicBezTo>
                <a:cubicBezTo>
                  <a:pt x="-5472" y="3849"/>
                  <a:pt x="3124" y="-5601"/>
                  <a:pt x="5328" y="3849"/>
                </a:cubicBezTo>
                <a:close/>
              </a:path>
            </a:pathLst>
          </a:custGeom>
          <a:solidFill>
            <a:srgbClr val="FF3399"/>
          </a:solidFill>
          <a:ln w="12700">
            <a:miter lim="400000"/>
          </a:ln>
        </p:spPr>
        <p:txBody>
          <a:bodyPr lIns="45719" rIns="45719" anchor="ctr"/>
          <a:lstStyle/>
          <a:p>
            <a:pPr algn="ctr">
              <a:spcBef>
                <a:spcPts val="1000"/>
              </a:spcBef>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7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74">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774">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77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774">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774">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77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774">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774">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774">
                                            <p:txEl>
                                              <p:pRg st="8" end="8"/>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774">
                                            <p:txEl>
                                              <p:pRg st="9" end="9"/>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774">
                                            <p:txEl>
                                              <p:pRg st="10" end="10"/>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774">
                                            <p:txEl>
                                              <p:pRg st="11" end="11"/>
                                            </p:txEl>
                                          </p:spTgt>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16" presetID="23" grpId="2" fill="hold">
                                  <p:stCondLst>
                                    <p:cond delay="0"/>
                                  </p:stCondLst>
                                  <p:iterate type="el" backwards="0">
                                    <p:tmAbs val="0"/>
                                  </p:iterate>
                                  <p:childTnLst>
                                    <p:set>
                                      <p:cBhvr>
                                        <p:cTn id="37" fill="hold"/>
                                        <p:tgtEl>
                                          <p:spTgt spid="778"/>
                                        </p:tgtEl>
                                        <p:attrNameLst>
                                          <p:attrName>style.visibility</p:attrName>
                                        </p:attrNameLst>
                                      </p:cBhvr>
                                      <p:to>
                                        <p:strVal val="visible"/>
                                      </p:to>
                                    </p:set>
                                    <p:anim calcmode="lin" valueType="num">
                                      <p:cBhvr>
                                        <p:cTn id="38" dur="500" fill="hold"/>
                                        <p:tgtEl>
                                          <p:spTgt spid="778"/>
                                        </p:tgtEl>
                                        <p:attrNameLst>
                                          <p:attrName>ppt_w</p:attrName>
                                        </p:attrNameLst>
                                      </p:cBhvr>
                                      <p:tavLst>
                                        <p:tav tm="0">
                                          <p:val>
                                            <p:fltVal val="0"/>
                                          </p:val>
                                        </p:tav>
                                        <p:tav tm="100000">
                                          <p:val>
                                            <p:strVal val="#ppt_w"/>
                                          </p:val>
                                        </p:tav>
                                      </p:tavLst>
                                    </p:anim>
                                    <p:anim calcmode="lin" valueType="num">
                                      <p:cBhvr>
                                        <p:cTn id="39" dur="500" fill="hold"/>
                                        <p:tgtEl>
                                          <p:spTgt spid="778"/>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Class="entr" nodeType="afterEffect" presetSubtype="0" presetID="1" grpId="3" fill="hold">
                                  <p:stCondLst>
                                    <p:cond delay="0"/>
                                  </p:stCondLst>
                                  <p:iterate type="el" backwards="0">
                                    <p:tmAbs val="0"/>
                                  </p:iterate>
                                  <p:childTnLst>
                                    <p:set>
                                      <p:cBhvr>
                                        <p:cTn id="42" fill="hold"/>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74" grpId="1"/>
      <p:bldP build="whole" bldLvl="1" animBg="1" rev="0" advAuto="0" spid="778" grpId="2"/>
      <p:bldP build="whole" bldLvl="1" animBg="1" rev="0" advAuto="0" spid="779" grpId="3"/>
    </p:bldLst>
  </p:timing>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3" name="public WebUser getCurrentUser(){…"/>
          <p:cNvSpPr/>
          <p:nvPr/>
        </p:nvSpPr>
        <p:spPr>
          <a:xfrm>
            <a:off x="228600" y="1568450"/>
            <a:ext cx="8729663" cy="46761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sz="1600">
                <a:solidFill>
                  <a:schemeClr val="accent3">
                    <a:lumOff val="44000"/>
                  </a:schemeClr>
                </a:solidFill>
              </a:rPr>
              <a:t>public WebUser getCurrentUser(){</a:t>
            </a:r>
            <a:endParaRPr sz="1600">
              <a:solidFill>
                <a:schemeClr val="accent3">
                  <a:lumOff val="44000"/>
                </a:schemeClr>
              </a:solidFill>
            </a:endParaRPr>
          </a:p>
          <a:p>
            <a:pPr/>
            <a:r>
              <a:rPr sz="1600">
                <a:solidFill>
                  <a:schemeClr val="accent3">
                    <a:lumOff val="44000"/>
                  </a:schemeClr>
                </a:solidFill>
              </a:rPr>
              <a:t>        if (_currentUser == null) {</a:t>
            </a:r>
            <a:endParaRPr sz="1600">
              <a:solidFill>
                <a:schemeClr val="accent3">
                  <a:lumOff val="44000"/>
                </a:schemeClr>
              </a:solidFill>
            </a:endParaRPr>
          </a:p>
          <a:p>
            <a:pPr/>
            <a:r>
              <a:rPr sz="1600">
                <a:solidFill>
                  <a:schemeClr val="accent3">
                    <a:lumOff val="44000"/>
                  </a:schemeClr>
                </a:solidFill>
              </a:rPr>
              <a:t>            Object obj  = HttpContext.Current.Session["__currentUser"];</a:t>
            </a:r>
            <a:endParaRPr sz="1600">
              <a:solidFill>
                <a:schemeClr val="accent3">
                  <a:lumOff val="44000"/>
                </a:schemeClr>
              </a:solidFill>
            </a:endParaRPr>
          </a:p>
          <a:p>
            <a:pPr/>
            <a:r>
              <a:rPr sz="1600">
                <a:solidFill>
                  <a:schemeClr val="accent3">
                    <a:lumOff val="44000"/>
                  </a:schemeClr>
                </a:solidFill>
              </a:rPr>
              <a:t>            if (obj != null) {</a:t>
            </a:r>
            <a:endParaRPr sz="1600">
              <a:solidFill>
                <a:schemeClr val="accent3">
                  <a:lumOff val="44000"/>
                </a:schemeClr>
              </a:solidFill>
            </a:endParaRPr>
          </a:p>
          <a:p>
            <a:pPr/>
            <a:r>
              <a:rPr sz="1600">
                <a:solidFill>
                  <a:schemeClr val="accent3">
                    <a:lumOff val="44000"/>
                  </a:schemeClr>
                </a:solidFill>
              </a:rPr>
              <a:t>                _currentUser = (WebUser)obj;</a:t>
            </a:r>
            <a:endParaRPr sz="1600">
              <a:solidFill>
                <a:schemeClr val="accent3">
                  <a:lumOff val="44000"/>
                </a:schemeClr>
              </a:solidFill>
            </a:endParaRPr>
          </a:p>
          <a:p>
            <a:pPr/>
            <a:r>
              <a:rPr sz="1600">
                <a:solidFill>
                  <a:schemeClr val="accent3">
                    <a:lumOff val="44000"/>
                  </a:schemeClr>
                </a:solidFill>
              </a:rPr>
              <a:t>                return _currentUser;</a:t>
            </a:r>
            <a:endParaRPr sz="1600">
              <a:solidFill>
                <a:schemeClr val="accent3">
                  <a:lumOff val="44000"/>
                </a:schemeClr>
              </a:solidFill>
            </a:endParaRPr>
          </a:p>
          <a:p>
            <a:pPr/>
            <a:r>
              <a:rPr sz="1600">
                <a:solidFill>
                  <a:schemeClr val="accent3">
                    <a:lumOff val="44000"/>
                  </a:schemeClr>
                </a:solidFill>
              </a:rPr>
              <a:t>            }</a:t>
            </a:r>
            <a:endParaRPr sz="1600">
              <a:solidFill>
                <a:schemeClr val="accent3">
                  <a:lumOff val="44000"/>
                </a:schemeClr>
              </a:solidFill>
            </a:endParaRPr>
          </a:p>
          <a:p>
            <a:pPr/>
            <a:r>
              <a:rPr sz="1600">
                <a:solidFill>
                  <a:schemeClr val="accent3">
                    <a:lumOff val="44000"/>
                  </a:schemeClr>
                </a:solidFill>
              </a:rPr>
              <a:t>            SecurityHelper secHelper = new SecurityHelper();</a:t>
            </a:r>
            <a:endParaRPr sz="1600">
              <a:solidFill>
                <a:schemeClr val="accent3">
                  <a:lumOff val="44000"/>
                </a:schemeClr>
              </a:solidFill>
            </a:endParaRPr>
          </a:p>
          <a:p>
            <a:pPr/>
            <a:r>
              <a:rPr sz="1600">
                <a:solidFill>
                  <a:schemeClr val="accent3">
                    <a:lumOff val="44000"/>
                  </a:schemeClr>
                </a:solidFill>
              </a:rPr>
              <a:t>            WebUserRepository rep = new WebUserRepository(); </a:t>
            </a:r>
            <a:endParaRPr sz="1600">
              <a:solidFill>
                <a:schemeClr val="accent3">
                  <a:lumOff val="44000"/>
                </a:schemeClr>
              </a:solidFill>
            </a:endParaRPr>
          </a:p>
          <a:p>
            <a:pPr/>
            <a:r>
              <a:rPr sz="1600">
                <a:solidFill>
                  <a:schemeClr val="accent3">
                    <a:lumOff val="44000"/>
                  </a:schemeClr>
                </a:solidFill>
              </a:rPr>
              <a:t>            if (secHelper.TrackingGuid != Guid.Empty){                       </a:t>
            </a:r>
            <a:endParaRPr sz="1600">
              <a:solidFill>
                <a:schemeClr val="accent3">
                  <a:lumOff val="44000"/>
                </a:schemeClr>
              </a:solidFill>
            </a:endParaRPr>
          </a:p>
          <a:p>
            <a:pPr/>
            <a:r>
              <a:rPr sz="1600">
                <a:solidFill>
                  <a:schemeClr val="accent3">
                    <a:lumOff val="44000"/>
                  </a:schemeClr>
                </a:solidFill>
              </a:rPr>
              <a:t>                _currentUser = rep.GetWebUserByTrackingGuid(secHelper.TrackingGuid);</a:t>
            </a:r>
            <a:endParaRPr sz="1600">
              <a:solidFill>
                <a:schemeClr val="accent3">
                  <a:lumOff val="44000"/>
                </a:schemeClr>
              </a:solidFill>
            </a:endParaRPr>
          </a:p>
          <a:p>
            <a:pPr/>
            <a:r>
              <a:rPr sz="1600">
                <a:solidFill>
                  <a:schemeClr val="accent3">
                    <a:lumOff val="44000"/>
                  </a:schemeClr>
                </a:solidFill>
              </a:rPr>
              <a:t>                if (_currentUser != null) </a:t>
            </a:r>
            <a:endParaRPr sz="1600">
              <a:solidFill>
                <a:schemeClr val="accent3">
                  <a:lumOff val="44000"/>
                </a:schemeClr>
              </a:solidFill>
            </a:endParaRPr>
          </a:p>
          <a:p>
            <a:pPr/>
            <a:r>
              <a:rPr sz="1600">
                <a:solidFill>
                  <a:schemeClr val="accent3">
                    <a:lumOff val="44000"/>
                  </a:schemeClr>
                </a:solidFill>
              </a:rPr>
              <a:t>	return _currentUser;</a:t>
            </a:r>
            <a:endParaRPr sz="1600">
              <a:solidFill>
                <a:schemeClr val="accent3">
                  <a:lumOff val="44000"/>
                </a:schemeClr>
              </a:solidFill>
            </a:endParaRPr>
          </a:p>
          <a:p>
            <a:pPr/>
            <a:r>
              <a:rPr sz="1600">
                <a:solidFill>
                  <a:schemeClr val="accent3">
                    <a:lumOff val="44000"/>
                  </a:schemeClr>
                </a:solidFill>
              </a:rPr>
              <a:t>            }</a:t>
            </a:r>
            <a:endParaRPr sz="1600">
              <a:solidFill>
                <a:schemeClr val="accent3">
                  <a:lumOff val="44000"/>
                </a:schemeClr>
              </a:solidFill>
            </a:endParaRPr>
          </a:p>
          <a:p>
            <a:pPr/>
            <a:r>
              <a:rPr sz="1600">
                <a:solidFill>
                  <a:schemeClr val="accent3">
                    <a:lumOff val="44000"/>
                  </a:schemeClr>
                </a:solidFill>
              </a:rPr>
              <a:t>            WebUserFactory factory = new WebUserFactory();</a:t>
            </a:r>
            <a:endParaRPr sz="1600">
              <a:solidFill>
                <a:schemeClr val="accent3">
                  <a:lumOff val="44000"/>
                </a:schemeClr>
              </a:solidFill>
            </a:endParaRPr>
          </a:p>
          <a:p>
            <a:pPr/>
            <a:r>
              <a:rPr sz="1600">
                <a:solidFill>
                  <a:schemeClr val="accent3">
                    <a:lumOff val="44000"/>
                  </a:schemeClr>
                </a:solidFill>
              </a:rPr>
              <a:t>            _currentUser = factory.CreateWebUser();</a:t>
            </a:r>
            <a:endParaRPr sz="1600">
              <a:solidFill>
                <a:schemeClr val="accent3">
                  <a:lumOff val="44000"/>
                </a:schemeClr>
              </a:solidFill>
            </a:endParaRPr>
          </a:p>
          <a:p>
            <a:pPr/>
            <a:r>
              <a:rPr sz="1600">
                <a:solidFill>
                  <a:schemeClr val="accent3">
                    <a:lumOff val="44000"/>
                  </a:schemeClr>
                </a:solidFill>
              </a:rPr>
              <a:t>        }</a:t>
            </a:r>
            <a:endParaRPr sz="1600">
              <a:solidFill>
                <a:schemeClr val="accent3">
                  <a:lumOff val="44000"/>
                </a:schemeClr>
              </a:solidFill>
            </a:endParaRPr>
          </a:p>
          <a:p>
            <a:pPr/>
            <a:r>
              <a:rPr sz="1600">
                <a:solidFill>
                  <a:schemeClr val="accent3">
                    <a:lumOff val="44000"/>
                  </a:schemeClr>
                </a:solidFill>
              </a:rPr>
              <a:t>        return _currentUser;</a:t>
            </a:r>
            <a:endParaRPr sz="1600">
              <a:solidFill>
                <a:schemeClr val="accent3">
                  <a:lumOff val="44000"/>
                </a:schemeClr>
              </a:solidFill>
            </a:endParaRPr>
          </a:p>
          <a:p>
            <a:pPr/>
            <a:r>
              <a:rPr sz="1600">
                <a:solidFill>
                  <a:schemeClr val="accent3">
                    <a:lumOff val="44000"/>
                  </a:schemeClr>
                </a:solidFill>
              </a:rPr>
              <a:t>}</a:t>
            </a:r>
          </a:p>
        </p:txBody>
      </p:sp>
      <p:pic>
        <p:nvPicPr>
          <p:cNvPr id="784"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6" name="Avoid multiple returns"/>
          <p:cNvSpPr txBox="1"/>
          <p:nvPr>
            <p:ph type="title" idx="4294967295"/>
          </p:nvPr>
        </p:nvSpPr>
        <p:spPr>
          <a:xfrm>
            <a:off x="457200" y="-1"/>
            <a:ext cx="8229600" cy="1143002"/>
          </a:xfrm>
          <a:prstGeom prst="rect">
            <a:avLst/>
          </a:prstGeom>
        </p:spPr>
        <p:txBody>
          <a:bodyPr>
            <a:normAutofit fontScale="100000" lnSpcReduction="0"/>
          </a:bodyPr>
          <a:lstStyle/>
          <a:p>
            <a:pPr/>
            <a:r>
              <a:t>Avoid multiple returns</a:t>
            </a:r>
          </a:p>
        </p:txBody>
      </p:sp>
      <p:sp>
        <p:nvSpPr>
          <p:cNvPr id="787" name="private WebUser _currentUser;…"/>
          <p:cNvSpPr/>
          <p:nvPr/>
        </p:nvSpPr>
        <p:spPr>
          <a:xfrm>
            <a:off x="304800" y="914400"/>
            <a:ext cx="8610600" cy="55778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sz="1400">
                <a:solidFill>
                  <a:schemeClr val="accent3">
                    <a:lumOff val="44000"/>
                  </a:schemeClr>
                </a:solidFill>
              </a:rPr>
              <a:t>private WebUser _currentUser;</a:t>
            </a:r>
            <a:endParaRPr sz="1400">
              <a:solidFill>
                <a:schemeClr val="accent3">
                  <a:lumOff val="44000"/>
                </a:schemeClr>
              </a:solidFill>
            </a:endParaRPr>
          </a:p>
          <a:p>
            <a:pPr/>
            <a:r>
              <a:rPr sz="1400">
                <a:solidFill>
                  <a:schemeClr val="accent3">
                    <a:lumOff val="44000"/>
                  </a:schemeClr>
                </a:solidFill>
              </a:rPr>
              <a:t> public WebUser getCurrentUser()</a:t>
            </a:r>
            <a:endParaRPr sz="1400">
              <a:solidFill>
                <a:schemeClr val="accent3">
                  <a:lumOff val="44000"/>
                </a:schemeClr>
              </a:solidFill>
            </a:endParaRPr>
          </a:p>
          <a:p>
            <a:pPr/>
            <a:r>
              <a:rPr sz="1400">
                <a:solidFill>
                  <a:schemeClr val="accent3">
                    <a:lumOff val="44000"/>
                  </a:schemeClr>
                </a:solidFill>
              </a:rPr>
              <a:t>{</a:t>
            </a:r>
            <a:endParaRPr sz="1400">
              <a:solidFill>
                <a:schemeClr val="accent3">
                  <a:lumOff val="44000"/>
                </a:schemeClr>
              </a:solidFill>
            </a:endParaRPr>
          </a:p>
          <a:p>
            <a:pPr/>
            <a:r>
              <a:rPr sz="1400">
                <a:solidFill>
                  <a:schemeClr val="accent3">
                    <a:lumOff val="44000"/>
                  </a:schemeClr>
                </a:solidFill>
              </a:rPr>
              <a:t>  if (_currentUser == null) _currentUser = GetWebUserFromSession();</a:t>
            </a:r>
            <a:endParaRPr sz="1400">
              <a:solidFill>
                <a:schemeClr val="accent3">
                  <a:lumOff val="44000"/>
                </a:schemeClr>
              </a:solidFill>
            </a:endParaRPr>
          </a:p>
          <a:p>
            <a:pPr/>
            <a:r>
              <a:rPr sz="1400">
                <a:solidFill>
                  <a:schemeClr val="accent3">
                    <a:lumOff val="44000"/>
                  </a:schemeClr>
                </a:solidFill>
              </a:rPr>
              <a:t>     if (_currentUser == null) _currentUser = GetWebUserFromTrackingCookie(); </a:t>
            </a:r>
            <a:endParaRPr sz="1400">
              <a:solidFill>
                <a:schemeClr val="accent3">
                  <a:lumOff val="44000"/>
                </a:schemeClr>
              </a:solidFill>
            </a:endParaRPr>
          </a:p>
          <a:p>
            <a:pPr/>
            <a:r>
              <a:rPr sz="1400">
                <a:solidFill>
                  <a:schemeClr val="accent3">
                    <a:lumOff val="44000"/>
                  </a:schemeClr>
                </a:solidFill>
              </a:rPr>
              <a:t>     if (_currentUser == null) _currentUser = CreateNewWebUser(); </a:t>
            </a:r>
            <a:endParaRPr sz="1400">
              <a:solidFill>
                <a:schemeClr val="accent3">
                  <a:lumOff val="44000"/>
                </a:schemeClr>
              </a:solidFill>
            </a:endParaRPr>
          </a:p>
          <a:p>
            <a:pPr/>
            <a:r>
              <a:rPr sz="1400">
                <a:solidFill>
                  <a:schemeClr val="accent3">
                    <a:lumOff val="44000"/>
                  </a:schemeClr>
                </a:solidFill>
              </a:rPr>
              <a:t>     return _currentUser;</a:t>
            </a:r>
            <a:endParaRPr sz="1400">
              <a:solidFill>
                <a:schemeClr val="accent3">
                  <a:lumOff val="44000"/>
                </a:schemeClr>
              </a:solidFill>
            </a:endParaRPr>
          </a:p>
          <a:p>
            <a:pPr/>
            <a:r>
              <a:rPr sz="1400">
                <a:solidFill>
                  <a:schemeClr val="accent3">
                    <a:lumOff val="44000"/>
                  </a:schemeClr>
                </a:solidFill>
              </a:rPr>
              <a:t>}</a:t>
            </a:r>
            <a:endParaRPr sz="1400">
              <a:solidFill>
                <a:schemeClr val="accent3">
                  <a:lumOff val="44000"/>
                </a:schemeClr>
              </a:solidFill>
            </a:endParaRPr>
          </a:p>
          <a:p>
            <a:pPr/>
            <a:r>
              <a:rPr sz="1400">
                <a:solidFill>
                  <a:schemeClr val="accent3">
                    <a:lumOff val="44000"/>
                  </a:schemeClr>
                </a:solidFill>
              </a:rPr>
              <a:t>private WebUser GetWebUserFromSession()</a:t>
            </a:r>
            <a:endParaRPr sz="1400">
              <a:solidFill>
                <a:schemeClr val="accent3">
                  <a:lumOff val="44000"/>
                </a:schemeClr>
              </a:solidFill>
            </a:endParaRPr>
          </a:p>
          <a:p>
            <a:pPr/>
            <a:r>
              <a:rPr sz="1400">
                <a:solidFill>
                  <a:schemeClr val="accent3">
                    <a:lumOff val="44000"/>
                  </a:schemeClr>
                </a:solidFill>
              </a:rPr>
              <a:t>{</a:t>
            </a:r>
            <a:endParaRPr sz="1400">
              <a:solidFill>
                <a:schemeClr val="accent3">
                  <a:lumOff val="44000"/>
                </a:schemeClr>
              </a:solidFill>
            </a:endParaRPr>
          </a:p>
          <a:p>
            <a:pPr/>
            <a:r>
              <a:rPr sz="1400">
                <a:solidFill>
                  <a:schemeClr val="accent3">
                    <a:lumOff val="44000"/>
                  </a:schemeClr>
                </a:solidFill>
              </a:rPr>
              <a:t>     Object obj = HttpContext.Current.Session["__currentUser"];</a:t>
            </a:r>
            <a:endParaRPr sz="1400">
              <a:solidFill>
                <a:schemeClr val="accent3">
                  <a:lumOff val="44000"/>
                </a:schemeClr>
              </a:solidFill>
            </a:endParaRPr>
          </a:p>
          <a:p>
            <a:pPr/>
            <a:r>
              <a:rPr sz="1400">
                <a:solidFill>
                  <a:schemeClr val="accent3">
                    <a:lumOff val="44000"/>
                  </a:schemeClr>
                </a:solidFill>
              </a:rPr>
              <a:t>     return obj == null ? null : (WebUser)obj;</a:t>
            </a:r>
            <a:endParaRPr sz="1400">
              <a:solidFill>
                <a:schemeClr val="accent3">
                  <a:lumOff val="44000"/>
                </a:schemeClr>
              </a:solidFill>
            </a:endParaRPr>
          </a:p>
          <a:p>
            <a:pPr/>
            <a:r>
              <a:rPr sz="1400">
                <a:solidFill>
                  <a:schemeClr val="accent3">
                    <a:lumOff val="44000"/>
                  </a:schemeClr>
                </a:solidFill>
              </a:rPr>
              <a:t>}</a:t>
            </a:r>
            <a:endParaRPr sz="1400">
              <a:solidFill>
                <a:schemeClr val="accent3">
                  <a:lumOff val="44000"/>
                </a:schemeClr>
              </a:solidFill>
            </a:endParaRPr>
          </a:p>
          <a:p>
            <a:pPr/>
            <a:r>
              <a:rPr sz="1400">
                <a:solidFill>
                  <a:schemeClr val="accent3">
                    <a:lumOff val="44000"/>
                  </a:schemeClr>
                </a:solidFill>
              </a:rPr>
              <a:t>private WebUser GetWebUserFromTrackingCookie()</a:t>
            </a:r>
            <a:endParaRPr sz="1400">
              <a:solidFill>
                <a:schemeClr val="accent3">
                  <a:lumOff val="44000"/>
                </a:schemeClr>
              </a:solidFill>
            </a:endParaRPr>
          </a:p>
          <a:p>
            <a:pPr/>
            <a:r>
              <a:rPr sz="1400">
                <a:solidFill>
                  <a:schemeClr val="accent3">
                    <a:lumOff val="44000"/>
                  </a:schemeClr>
                </a:solidFill>
              </a:rPr>
              <a:t>{</a:t>
            </a:r>
            <a:endParaRPr sz="1400">
              <a:solidFill>
                <a:schemeClr val="accent3">
                  <a:lumOff val="44000"/>
                </a:schemeClr>
              </a:solidFill>
            </a:endParaRPr>
          </a:p>
          <a:p>
            <a:pPr/>
            <a:r>
              <a:rPr sz="1400">
                <a:solidFill>
                  <a:schemeClr val="accent3">
                    <a:lumOff val="44000"/>
                  </a:schemeClr>
                </a:solidFill>
              </a:rPr>
              <a:t>     SecurityHelper secHelper = new SecurityHelper();</a:t>
            </a:r>
            <a:endParaRPr sz="1400">
              <a:solidFill>
                <a:schemeClr val="accent3">
                  <a:lumOff val="44000"/>
                </a:schemeClr>
              </a:solidFill>
            </a:endParaRPr>
          </a:p>
          <a:p>
            <a:pPr/>
            <a:r>
              <a:rPr sz="1400">
                <a:solidFill>
                  <a:schemeClr val="accent3">
                    <a:lumOff val="44000"/>
                  </a:schemeClr>
                </a:solidFill>
              </a:rPr>
              <a:t>     WebUserRepository rep = new WebUserRepository();</a:t>
            </a:r>
            <a:endParaRPr sz="1400">
              <a:solidFill>
                <a:schemeClr val="accent3">
                  <a:lumOff val="44000"/>
                </a:schemeClr>
              </a:solidFill>
            </a:endParaRPr>
          </a:p>
          <a:p>
            <a:pPr/>
            <a:r>
              <a:rPr sz="1400">
                <a:solidFill>
                  <a:schemeClr val="accent3">
                    <a:lumOff val="44000"/>
                  </a:schemeClr>
                </a:solidFill>
              </a:rPr>
              <a:t>     if (secHelper.TrackingGuid == Guid.Empty)</a:t>
            </a:r>
            <a:endParaRPr sz="1400">
              <a:solidFill>
                <a:schemeClr val="accent3">
                  <a:lumOff val="44000"/>
                </a:schemeClr>
              </a:solidFill>
            </a:endParaRPr>
          </a:p>
          <a:p>
            <a:pPr/>
            <a:r>
              <a:rPr sz="1400">
                <a:solidFill>
                  <a:schemeClr val="accent3">
                    <a:lumOff val="44000"/>
                  </a:schemeClr>
                </a:solidFill>
              </a:rPr>
              <a:t>         return null;</a:t>
            </a:r>
            <a:endParaRPr sz="1400">
              <a:solidFill>
                <a:schemeClr val="accent3">
                  <a:lumOff val="44000"/>
                </a:schemeClr>
              </a:solidFill>
            </a:endParaRPr>
          </a:p>
          <a:p>
            <a:pPr/>
            <a:r>
              <a:rPr sz="1400">
                <a:solidFill>
                  <a:schemeClr val="accent3">
                    <a:lumOff val="44000"/>
                  </a:schemeClr>
                </a:solidFill>
              </a:rPr>
              <a:t>     else</a:t>
            </a:r>
            <a:endParaRPr sz="1400">
              <a:solidFill>
                <a:schemeClr val="accent3">
                  <a:lumOff val="44000"/>
                </a:schemeClr>
              </a:solidFill>
            </a:endParaRPr>
          </a:p>
          <a:p>
            <a:pPr/>
            <a:r>
              <a:rPr sz="1400">
                <a:solidFill>
                  <a:schemeClr val="accent3">
                    <a:lumOff val="44000"/>
                  </a:schemeClr>
                </a:solidFill>
              </a:rPr>
              <a:t>         return rep.GetWebUserByTrackingGuid(secHelper.TrackingGuid);</a:t>
            </a:r>
            <a:endParaRPr sz="1400">
              <a:solidFill>
                <a:schemeClr val="accent3">
                  <a:lumOff val="44000"/>
                </a:schemeClr>
              </a:solidFill>
            </a:endParaRPr>
          </a:p>
          <a:p>
            <a:pPr/>
            <a:r>
              <a:rPr sz="1400">
                <a:solidFill>
                  <a:schemeClr val="accent3">
                    <a:lumOff val="44000"/>
                  </a:schemeClr>
                </a:solidFill>
              </a:rPr>
              <a:t>}</a:t>
            </a:r>
            <a:endParaRPr sz="1400">
              <a:solidFill>
                <a:schemeClr val="accent3">
                  <a:lumOff val="44000"/>
                </a:schemeClr>
              </a:solidFill>
            </a:endParaRPr>
          </a:p>
          <a:p>
            <a:pPr/>
            <a:r>
              <a:rPr sz="1400">
                <a:solidFill>
                  <a:schemeClr val="accent3">
                    <a:lumOff val="44000"/>
                  </a:schemeClr>
                </a:solidFill>
              </a:rPr>
              <a:t>private WebUser CreateNewWebUser()</a:t>
            </a:r>
            <a:endParaRPr sz="1400">
              <a:solidFill>
                <a:schemeClr val="accent3">
                  <a:lumOff val="44000"/>
                </a:schemeClr>
              </a:solidFill>
            </a:endParaRPr>
          </a:p>
          <a:p>
            <a:pPr/>
            <a:r>
              <a:rPr sz="1400">
                <a:solidFill>
                  <a:schemeClr val="accent3">
                    <a:lumOff val="44000"/>
                  </a:schemeClr>
                </a:solidFill>
              </a:rPr>
              <a:t>{</a:t>
            </a:r>
            <a:endParaRPr sz="1400">
              <a:solidFill>
                <a:schemeClr val="accent3">
                  <a:lumOff val="44000"/>
                </a:schemeClr>
              </a:solidFill>
            </a:endParaRPr>
          </a:p>
          <a:p>
            <a:pPr/>
            <a:r>
              <a:rPr sz="1400">
                <a:solidFill>
                  <a:schemeClr val="accent3">
                    <a:lumOff val="44000"/>
                  </a:schemeClr>
                </a:solidFill>
              </a:rPr>
              <a:t>     WebUserFactory factory = new WebUserFactory();</a:t>
            </a:r>
            <a:endParaRPr sz="1400">
              <a:solidFill>
                <a:schemeClr val="accent3">
                  <a:lumOff val="44000"/>
                </a:schemeClr>
              </a:solidFill>
            </a:endParaRPr>
          </a:p>
          <a:p>
            <a:pPr/>
            <a:r>
              <a:rPr sz="1400">
                <a:solidFill>
                  <a:schemeClr val="accent3">
                    <a:lumOff val="44000"/>
                  </a:schemeClr>
                </a:solidFill>
              </a:rPr>
              <a:t>     return factory.CreateWebUser();</a:t>
            </a:r>
            <a:endParaRPr sz="1400">
              <a:solidFill>
                <a:schemeClr val="accent3">
                  <a:lumOff val="44000"/>
                </a:schemeClr>
              </a:solidFill>
            </a:endParaRPr>
          </a:p>
          <a:p>
            <a:pPr/>
            <a:r>
              <a:rPr sz="1400">
                <a:solidFill>
                  <a:schemeClr val="accent3">
                    <a:lumOff val="44000"/>
                  </a:schemeClr>
                </a:solidFill>
              </a:rPr>
              <a: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91"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
        <p:nvSpPr>
          <p:cNvPr id="792" name="double getPayAmount() {…"/>
          <p:cNvSpPr/>
          <p:nvPr/>
        </p:nvSpPr>
        <p:spPr>
          <a:xfrm>
            <a:off x="304800" y="2006600"/>
            <a:ext cx="8534400" cy="518972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200"/>
              </a:spcBef>
              <a:defRPr sz="2200"/>
            </a:pPr>
            <a:r>
              <a:rPr>
                <a:solidFill>
                  <a:schemeClr val="accent3">
                    <a:lumOff val="44000"/>
                  </a:schemeClr>
                </a:solidFill>
              </a:rPr>
              <a:t>double getPayAmount() {</a:t>
            </a:r>
          </a:p>
          <a:p>
            <a:pPr>
              <a:spcBef>
                <a:spcPts val="200"/>
              </a:spcBef>
              <a:defRPr sz="2200"/>
            </a:pPr>
            <a:r>
              <a:rPr>
                <a:solidFill>
                  <a:schemeClr val="accent3">
                    <a:lumOff val="44000"/>
                  </a:schemeClr>
                </a:solidFill>
              </a:rPr>
              <a:t>  double result;</a:t>
            </a:r>
          </a:p>
          <a:p>
            <a:pPr>
              <a:spcBef>
                <a:spcPts val="200"/>
              </a:spcBef>
              <a:defRPr sz="2200"/>
            </a:pPr>
            <a:r>
              <a:rPr>
                <a:solidFill>
                  <a:schemeClr val="accent3">
                    <a:lumOff val="44000"/>
                  </a:schemeClr>
                </a:solidFill>
              </a:rPr>
              <a:t>  if (_isDead) result = deadAmount();</a:t>
            </a:r>
          </a:p>
          <a:p>
            <a:pPr>
              <a:spcBef>
                <a:spcPts val="200"/>
              </a:spcBef>
              <a:defRPr sz="2200"/>
            </a:pPr>
            <a:r>
              <a:rPr>
                <a:solidFill>
                  <a:schemeClr val="accent3">
                    <a:lumOff val="44000"/>
                  </a:schemeClr>
                </a:solidFill>
              </a:rPr>
              <a:t>  else {</a:t>
            </a:r>
            <a:endParaRPr>
              <a:solidFill>
                <a:schemeClr val="accent3">
                  <a:lumOff val="44000"/>
                </a:schemeClr>
              </a:solidFill>
            </a:endParaRPr>
          </a:p>
          <a:p>
            <a:pPr>
              <a:spcBef>
                <a:spcPts val="200"/>
              </a:spcBef>
              <a:defRPr sz="2200"/>
            </a:pPr>
            <a:r>
              <a:rPr>
                <a:solidFill>
                  <a:schemeClr val="accent3">
                    <a:lumOff val="44000"/>
                  </a:schemeClr>
                </a:solidFill>
              </a:rPr>
              <a:t>   //logic</a:t>
            </a:r>
          </a:p>
          <a:p>
            <a:pPr>
              <a:spcBef>
                <a:spcPts val="200"/>
              </a:spcBef>
              <a:defRPr sz="2200"/>
            </a:pPr>
            <a:r>
              <a:rPr>
                <a:solidFill>
                  <a:schemeClr val="accent3">
                    <a:lumOff val="44000"/>
                  </a:schemeClr>
                </a:solidFill>
              </a:rPr>
              <a:t>    if (_isSeparated) result = separatedAmount();</a:t>
            </a:r>
          </a:p>
          <a:p>
            <a:pPr>
              <a:spcBef>
                <a:spcPts val="200"/>
              </a:spcBef>
              <a:defRPr sz="2200"/>
            </a:pPr>
            <a:r>
              <a:rPr>
                <a:solidFill>
                  <a:schemeClr val="accent3">
                    <a:lumOff val="44000"/>
                  </a:schemeClr>
                </a:solidFill>
              </a:rPr>
              <a:t>    else {</a:t>
            </a:r>
            <a:endParaRPr>
              <a:solidFill>
                <a:schemeClr val="accent3">
                  <a:lumOff val="44000"/>
                </a:schemeClr>
              </a:solidFill>
            </a:endParaRPr>
          </a:p>
          <a:p>
            <a:pPr>
              <a:spcBef>
                <a:spcPts val="200"/>
              </a:spcBef>
              <a:defRPr sz="2200"/>
            </a:pPr>
            <a:r>
              <a:rPr>
                <a:solidFill>
                  <a:schemeClr val="accent3">
                    <a:lumOff val="44000"/>
                  </a:schemeClr>
                </a:solidFill>
              </a:rPr>
              <a:t>      //logic</a:t>
            </a:r>
          </a:p>
          <a:p>
            <a:pPr>
              <a:spcBef>
                <a:spcPts val="200"/>
              </a:spcBef>
              <a:defRPr sz="2200"/>
            </a:pPr>
            <a:r>
              <a:rPr>
                <a:solidFill>
                  <a:schemeClr val="accent3">
                    <a:lumOff val="44000"/>
                  </a:schemeClr>
                </a:solidFill>
              </a:rPr>
              <a:t>      if (_isRetired) result = retiredAmount();</a:t>
            </a:r>
          </a:p>
          <a:p>
            <a:pPr>
              <a:spcBef>
                <a:spcPts val="200"/>
              </a:spcBef>
              <a:defRPr sz="2200"/>
            </a:pPr>
            <a:r>
              <a:rPr>
                <a:solidFill>
                  <a:schemeClr val="accent3">
                    <a:lumOff val="44000"/>
                  </a:schemeClr>
                </a:solidFill>
              </a:rPr>
              <a:t>      else result = normalPayAmount();</a:t>
            </a:r>
          </a:p>
          <a:p>
            <a:pPr>
              <a:spcBef>
                <a:spcPts val="200"/>
              </a:spcBef>
              <a:defRPr sz="2200"/>
            </a:pPr>
            <a:r>
              <a:rPr>
                <a:solidFill>
                  <a:schemeClr val="accent3">
                    <a:lumOff val="44000"/>
                  </a:schemeClr>
                </a:solidFill>
              </a:rPr>
              <a:t>    };</a:t>
            </a:r>
          </a:p>
          <a:p>
            <a:pPr>
              <a:spcBef>
                <a:spcPts val="200"/>
              </a:spcBef>
              <a:defRPr sz="2200"/>
            </a:pPr>
            <a:r>
              <a:rPr>
                <a:solidFill>
                  <a:schemeClr val="accent3">
                    <a:lumOff val="44000"/>
                  </a:schemeClr>
                </a:solidFill>
              </a:rPr>
              <a:t>  }</a:t>
            </a:r>
          </a:p>
          <a:p>
            <a:pPr>
              <a:spcBef>
                <a:spcPts val="200"/>
              </a:spcBef>
              <a:defRPr sz="2200"/>
            </a:pPr>
            <a:r>
              <a:rPr>
                <a:solidFill>
                  <a:schemeClr val="accent3">
                    <a:lumOff val="44000"/>
                  </a:schemeClr>
                </a:solidFill>
              </a:rPr>
              <a:t>  return result;</a:t>
            </a:r>
          </a:p>
          <a:p>
            <a:pPr>
              <a:spcBef>
                <a:spcPts val="200"/>
              </a:spcBef>
              <a:defRPr sz="2200"/>
            </a:pPr>
            <a:r>
              <a:rPr>
                <a:solidFill>
                  <a:schemeClr val="accent3">
                    <a:lumOff val="44000"/>
                  </a:schemeClr>
                </a:solidFill>
              </a:rPr>
              <a:t>}; </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4" name="Replace Nested Conditional with  Guard Clauses"/>
          <p:cNvSpPr txBox="1"/>
          <p:nvPr>
            <p:ph type="title"/>
          </p:nvPr>
        </p:nvSpPr>
        <p:spPr>
          <a:xfrm>
            <a:off x="0" y="27709"/>
            <a:ext cx="9144000" cy="1143001"/>
          </a:xfrm>
          <a:prstGeom prst="rect">
            <a:avLst/>
          </a:prstGeom>
        </p:spPr>
        <p:txBody>
          <a:bodyPr/>
          <a:lstStyle/>
          <a:p>
            <a:pPr defTabSz="832104">
              <a:defRPr sz="3549"/>
            </a:pPr>
            <a:r>
              <a:rPr b="1"/>
              <a:t>Replace Nested Conditional with </a:t>
            </a:r>
            <a:br>
              <a:rPr b="1"/>
            </a:br>
            <a:r>
              <a:rPr b="1"/>
              <a:t>Guard Clauses</a:t>
            </a:r>
          </a:p>
        </p:txBody>
      </p:sp>
      <p:sp>
        <p:nvSpPr>
          <p:cNvPr id="795" name="double getPayAmount() {…"/>
          <p:cNvSpPr/>
          <p:nvPr/>
        </p:nvSpPr>
        <p:spPr>
          <a:xfrm>
            <a:off x="304800" y="2446020"/>
            <a:ext cx="8534400" cy="249936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400"/>
              </a:spcBef>
              <a:defRPr sz="2400"/>
            </a:pPr>
            <a:r>
              <a:rPr>
                <a:solidFill>
                  <a:schemeClr val="accent3">
                    <a:lumOff val="44000"/>
                  </a:schemeClr>
                </a:solidFill>
              </a:rPr>
              <a:t>double getPayAmount() {</a:t>
            </a:r>
          </a:p>
          <a:p>
            <a:pPr>
              <a:spcBef>
                <a:spcPts val="400"/>
              </a:spcBef>
              <a:defRPr sz="2400"/>
            </a:pPr>
            <a:r>
              <a:rPr>
                <a:solidFill>
                  <a:schemeClr val="accent3">
                    <a:lumOff val="44000"/>
                  </a:schemeClr>
                </a:solidFill>
              </a:rPr>
              <a:t>  if (_isDead) return deadAmount();</a:t>
            </a:r>
          </a:p>
          <a:p>
            <a:pPr>
              <a:spcBef>
                <a:spcPts val="400"/>
              </a:spcBef>
              <a:defRPr sz="2400"/>
            </a:pPr>
            <a:r>
              <a:rPr>
                <a:solidFill>
                  <a:schemeClr val="accent3">
                    <a:lumOff val="44000"/>
                  </a:schemeClr>
                </a:solidFill>
              </a:rPr>
              <a:t>  if (_isSeparated) return separatedAmount();</a:t>
            </a:r>
            <a:endParaRPr>
              <a:solidFill>
                <a:schemeClr val="accent3">
                  <a:lumOff val="44000"/>
                </a:schemeClr>
              </a:solidFill>
            </a:endParaRPr>
          </a:p>
          <a:p>
            <a:pPr>
              <a:spcBef>
                <a:spcPts val="400"/>
              </a:spcBef>
              <a:defRPr sz="2400"/>
            </a:pPr>
            <a:r>
              <a:rPr>
                <a:solidFill>
                  <a:schemeClr val="accent3">
                    <a:lumOff val="44000"/>
                  </a:schemeClr>
                </a:solidFill>
              </a:rPr>
              <a:t>  if (_isRetired) return retiredAmount();</a:t>
            </a:r>
          </a:p>
          <a:p>
            <a:pPr>
              <a:spcBef>
                <a:spcPts val="400"/>
              </a:spcBef>
              <a:defRPr sz="2400"/>
            </a:pPr>
            <a:r>
              <a:rPr>
                <a:solidFill>
                  <a:schemeClr val="accent3">
                    <a:lumOff val="44000"/>
                  </a:schemeClr>
                </a:solidFill>
              </a:rPr>
              <a:t>  return normalPayAmount();</a:t>
            </a:r>
          </a:p>
          <a:p>
            <a:pPr>
              <a:spcBef>
                <a:spcPts val="400"/>
              </a:spcBef>
              <a:defRPr sz="2400"/>
            </a:pPr>
            <a:r>
              <a:rPr>
                <a:solidFill>
                  <a:schemeClr val="accent3">
                    <a:lumOff val="44000"/>
                  </a:schemeClr>
                </a:solidFill>
              </a:rPr>
              <a:t>}; </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99"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3048000" y="0"/>
            <a:ext cx="2057400" cy="1563688"/>
          </a:xfrm>
          <a:prstGeom prst="rect">
            <a:avLst/>
          </a:prstGeom>
          <a:ln w="12700">
            <a:miter lim="400000"/>
          </a:ln>
        </p:spPr>
      </p:pic>
      <p:sp>
        <p:nvSpPr>
          <p:cNvPr id="800" name="public List&lt;Integer&gt; stringsToInts(                 List&lt;String&gt; strings) {…"/>
          <p:cNvSpPr/>
          <p:nvPr/>
        </p:nvSpPr>
        <p:spPr>
          <a:xfrm>
            <a:off x="304800" y="1625600"/>
            <a:ext cx="8534400" cy="49682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700"/>
              </a:spcBef>
              <a:defRPr sz="2200">
                <a:solidFill>
                  <a:schemeClr val="accent3">
                    <a:lumOff val="44000"/>
                  </a:schemeClr>
                </a:solidFill>
                <a:latin typeface="Arial"/>
                <a:ea typeface="Arial"/>
                <a:cs typeface="Arial"/>
                <a:sym typeface="Arial"/>
              </a:defRPr>
            </a:pPr>
            <a:r>
              <a:rPr b="1">
                <a:latin typeface="Consolas"/>
                <a:ea typeface="Consolas"/>
                <a:cs typeface="Consolas"/>
                <a:sym typeface="Consolas"/>
              </a:rPr>
              <a:t>public </a:t>
            </a:r>
            <a:r>
              <a:rPr>
                <a:latin typeface="Consolas"/>
                <a:ea typeface="Consolas"/>
                <a:cs typeface="Consolas"/>
                <a:sym typeface="Consolas"/>
              </a:rPr>
              <a:t>List&lt;Integer&gt; stringsToInts( </a:t>
            </a:r>
            <a:br>
              <a:rPr>
                <a:latin typeface="Consolas"/>
                <a:ea typeface="Consolas"/>
                <a:cs typeface="Consolas"/>
                <a:sym typeface="Consolas"/>
              </a:rPr>
            </a:br>
            <a:r>
              <a:rPr>
                <a:latin typeface="Consolas"/>
                <a:ea typeface="Consolas"/>
                <a:cs typeface="Consolas"/>
                <a:sym typeface="Consolas"/>
              </a:rPr>
              <a:t>               List&lt;String&gt; strings) {</a:t>
            </a:r>
            <a:endParaRPr>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b="1">
                <a:latin typeface="Consolas"/>
                <a:ea typeface="Consolas"/>
                <a:cs typeface="Consolas"/>
                <a:sym typeface="Consolas"/>
              </a:rPr>
              <a:t>   if</a:t>
            </a:r>
            <a:r>
              <a:rPr>
                <a:latin typeface="Consolas"/>
                <a:ea typeface="Consolas"/>
                <a:cs typeface="Consolas"/>
                <a:sym typeface="Consolas"/>
              </a:rPr>
              <a:t> (strings != </a:t>
            </a:r>
            <a:r>
              <a:rPr b="1">
                <a:latin typeface="Consolas"/>
                <a:ea typeface="Consolas"/>
                <a:cs typeface="Consolas"/>
                <a:sym typeface="Consolas"/>
              </a:rPr>
              <a:t>null</a:t>
            </a:r>
            <a:r>
              <a:rPr>
                <a:latin typeface="Consolas"/>
                <a:ea typeface="Consolas"/>
                <a:cs typeface="Consolas"/>
                <a:sym typeface="Consolas"/>
              </a:rPr>
              <a:t>) {</a:t>
            </a:r>
            <a:endParaRPr>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a:latin typeface="Consolas"/>
                <a:ea typeface="Consolas"/>
                <a:cs typeface="Consolas"/>
                <a:sym typeface="Consolas"/>
              </a:rPr>
              <a:t>      List&lt;Integer&gt; integers = </a:t>
            </a:r>
            <a:r>
              <a:rPr b="1">
                <a:latin typeface="Consolas"/>
                <a:ea typeface="Consolas"/>
                <a:cs typeface="Consolas"/>
                <a:sym typeface="Consolas"/>
              </a:rPr>
              <a:t>new </a:t>
            </a:r>
            <a:r>
              <a:rPr>
                <a:latin typeface="Consolas"/>
                <a:ea typeface="Consolas"/>
                <a:cs typeface="Consolas"/>
                <a:sym typeface="Consolas"/>
              </a:rPr>
              <a:t>ArrayList&lt;&gt;();</a:t>
            </a:r>
            <a:endParaRPr>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b="1">
                <a:latin typeface="Consolas"/>
                <a:ea typeface="Consolas"/>
                <a:cs typeface="Consolas"/>
                <a:sym typeface="Consolas"/>
              </a:rPr>
              <a:t>      for </a:t>
            </a:r>
            <a:r>
              <a:rPr>
                <a:latin typeface="Consolas"/>
                <a:ea typeface="Consolas"/>
                <a:cs typeface="Consolas"/>
                <a:sym typeface="Consolas"/>
              </a:rPr>
              <a:t>(String s : strings) {</a:t>
            </a:r>
            <a:endParaRPr>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a:latin typeface="Consolas"/>
                <a:ea typeface="Consolas"/>
                <a:cs typeface="Consolas"/>
                <a:sym typeface="Consolas"/>
              </a:rPr>
              <a:t>         integers.add(Integer.</a:t>
            </a:r>
            <a:r>
              <a:rPr i="1">
                <a:latin typeface="Consolas"/>
                <a:ea typeface="Consolas"/>
                <a:cs typeface="Consolas"/>
                <a:sym typeface="Consolas"/>
              </a:rPr>
              <a:t>parseInt</a:t>
            </a:r>
            <a:r>
              <a:rPr>
                <a:latin typeface="Consolas"/>
                <a:ea typeface="Consolas"/>
                <a:cs typeface="Consolas"/>
                <a:sym typeface="Consolas"/>
              </a:rPr>
              <a:t>(s));</a:t>
            </a:r>
            <a:endParaRPr>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a:latin typeface="Consolas"/>
                <a:ea typeface="Consolas"/>
                <a:cs typeface="Consolas"/>
                <a:sym typeface="Consolas"/>
              </a:rPr>
              <a:t>      }</a:t>
            </a:r>
            <a:endParaRPr>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b="1">
                <a:latin typeface="Consolas"/>
                <a:ea typeface="Consolas"/>
                <a:cs typeface="Consolas"/>
                <a:sym typeface="Consolas"/>
              </a:rPr>
              <a:t>      return </a:t>
            </a:r>
            <a:r>
              <a:rPr>
                <a:latin typeface="Consolas"/>
                <a:ea typeface="Consolas"/>
                <a:cs typeface="Consolas"/>
                <a:sym typeface="Consolas"/>
              </a:rPr>
              <a:t>integers;</a:t>
            </a:r>
            <a:endParaRPr>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a:latin typeface="Consolas"/>
                <a:ea typeface="Consolas"/>
                <a:cs typeface="Consolas"/>
                <a:sym typeface="Consolas"/>
              </a:rPr>
              <a:t>   } </a:t>
            </a:r>
            <a:r>
              <a:rPr b="1">
                <a:latin typeface="Consolas"/>
                <a:ea typeface="Consolas"/>
                <a:cs typeface="Consolas"/>
                <a:sym typeface="Consolas"/>
              </a:rPr>
              <a:t>else {</a:t>
            </a:r>
            <a:endParaRPr b="1">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b="1">
                <a:latin typeface="Consolas"/>
                <a:ea typeface="Consolas"/>
                <a:cs typeface="Consolas"/>
                <a:sym typeface="Consolas"/>
              </a:rPr>
              <a:t>      return null;</a:t>
            </a:r>
            <a:endParaRPr b="1">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a:latin typeface="Consolas"/>
                <a:ea typeface="Consolas"/>
                <a:cs typeface="Consolas"/>
                <a:sym typeface="Consolas"/>
              </a:rPr>
              <a:t>   }</a:t>
            </a:r>
            <a:endParaRPr>
              <a:latin typeface="Consolas"/>
              <a:ea typeface="Consolas"/>
              <a:cs typeface="Consolas"/>
              <a:sym typeface="Consolas"/>
            </a:endParaRPr>
          </a:p>
          <a:p>
            <a:pPr>
              <a:spcBef>
                <a:spcPts val="700"/>
              </a:spcBef>
              <a:defRPr sz="2200">
                <a:solidFill>
                  <a:schemeClr val="accent3">
                    <a:lumOff val="44000"/>
                  </a:schemeClr>
                </a:solidFill>
                <a:latin typeface="Arial"/>
                <a:ea typeface="Arial"/>
                <a:cs typeface="Arial"/>
                <a:sym typeface="Arial"/>
              </a:defRPr>
            </a:pPr>
            <a:r>
              <a:rPr>
                <a:latin typeface="Consolas"/>
                <a:ea typeface="Consolas"/>
                <a:cs typeface="Consolas"/>
                <a:sym typeface="Consolas"/>
              </a:rPr>
              <a:t>}</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2" name="use Early returns"/>
          <p:cNvSpPr txBox="1"/>
          <p:nvPr>
            <p:ph type="title"/>
          </p:nvPr>
        </p:nvSpPr>
        <p:spPr>
          <a:xfrm>
            <a:off x="0" y="27709"/>
            <a:ext cx="9144000" cy="1143001"/>
          </a:xfrm>
          <a:prstGeom prst="rect">
            <a:avLst/>
          </a:prstGeom>
        </p:spPr>
        <p:txBody>
          <a:bodyPr/>
          <a:lstStyle>
            <a:lvl1pPr>
              <a:defRPr b="1" sz="3900"/>
            </a:lvl1pPr>
          </a:lstStyle>
          <a:p>
            <a:pPr>
              <a:defRPr b="0"/>
            </a:pPr>
            <a:r>
              <a:rPr b="1"/>
              <a:t>use Early returns</a:t>
            </a:r>
          </a:p>
        </p:txBody>
      </p:sp>
      <p:sp>
        <p:nvSpPr>
          <p:cNvPr id="803" name="public List&lt;Integer&gt; stringsToInts2(                  List&lt;String&gt; strings) {…"/>
          <p:cNvSpPr/>
          <p:nvPr/>
        </p:nvSpPr>
        <p:spPr>
          <a:xfrm>
            <a:off x="304800" y="1506220"/>
            <a:ext cx="8534400" cy="42672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public </a:t>
            </a:r>
            <a:r>
              <a:rPr>
                <a:latin typeface="Consolas"/>
                <a:ea typeface="Consolas"/>
                <a:cs typeface="Consolas"/>
                <a:sym typeface="Consolas"/>
              </a:rPr>
              <a:t>List&lt;Integer&gt; stringsToInts2(</a:t>
            </a:r>
            <a:br>
              <a:rPr>
                <a:latin typeface="Consolas"/>
                <a:ea typeface="Consolas"/>
                <a:cs typeface="Consolas"/>
                <a:sym typeface="Consolas"/>
              </a:rPr>
            </a:br>
            <a:r>
              <a:rPr>
                <a:latin typeface="Consolas"/>
                <a:ea typeface="Consolas"/>
                <a:cs typeface="Consolas"/>
                <a:sym typeface="Consolas"/>
              </a:rPr>
              <a:t>                 List&lt;String&gt; strings) {</a:t>
            </a:r>
            <a:endParaRPr>
              <a:latin typeface="Consolas"/>
              <a:ea typeface="Consolas"/>
              <a:cs typeface="Consolas"/>
              <a:sym typeface="Consolas"/>
            </a:endParaRPr>
          </a:p>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   if </a:t>
            </a:r>
            <a:r>
              <a:rPr>
                <a:latin typeface="Consolas"/>
                <a:ea typeface="Consolas"/>
                <a:cs typeface="Consolas"/>
                <a:sym typeface="Consolas"/>
              </a:rPr>
              <a:t>(strings == </a:t>
            </a:r>
            <a:r>
              <a:rPr>
                <a:latin typeface="Consolas"/>
                <a:ea typeface="Consolas"/>
                <a:cs typeface="Consolas"/>
                <a:sym typeface="Consolas"/>
              </a:rPr>
              <a:t>null</a:t>
            </a:r>
            <a:r>
              <a:rPr>
                <a:latin typeface="Consolas"/>
                <a:ea typeface="Consolas"/>
                <a:cs typeface="Consolas"/>
                <a:sym typeface="Consolas"/>
              </a:rPr>
              <a:t>) {</a:t>
            </a:r>
            <a:endParaRPr>
              <a:latin typeface="Consolas"/>
              <a:ea typeface="Consolas"/>
              <a:cs typeface="Consolas"/>
              <a:sym typeface="Consolas"/>
            </a:endParaRPr>
          </a:p>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      return null;</a:t>
            </a:r>
            <a:endParaRPr>
              <a:latin typeface="Consolas"/>
              <a:ea typeface="Consolas"/>
              <a:cs typeface="Consolas"/>
              <a:sym typeface="Consolas"/>
            </a:endParaRPr>
          </a:p>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   }</a:t>
            </a:r>
            <a:endParaRPr>
              <a:latin typeface="Consolas"/>
              <a:ea typeface="Consolas"/>
              <a:cs typeface="Consolas"/>
              <a:sym typeface="Consolas"/>
            </a:endParaRPr>
          </a:p>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   List&lt;Integer&gt; integers = </a:t>
            </a:r>
            <a:r>
              <a:rPr>
                <a:latin typeface="Consolas"/>
                <a:ea typeface="Consolas"/>
                <a:cs typeface="Consolas"/>
                <a:sym typeface="Consolas"/>
              </a:rPr>
              <a:t>new </a:t>
            </a:r>
            <a:r>
              <a:rPr>
                <a:latin typeface="Consolas"/>
                <a:ea typeface="Consolas"/>
                <a:cs typeface="Consolas"/>
                <a:sym typeface="Consolas"/>
              </a:rPr>
              <a:t>ArrayList&lt;&gt;();</a:t>
            </a:r>
            <a:endParaRPr>
              <a:latin typeface="Consolas"/>
              <a:ea typeface="Consolas"/>
              <a:cs typeface="Consolas"/>
              <a:sym typeface="Consolas"/>
            </a:endParaRPr>
          </a:p>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   for </a:t>
            </a:r>
            <a:r>
              <a:rPr>
                <a:latin typeface="Consolas"/>
                <a:ea typeface="Consolas"/>
                <a:cs typeface="Consolas"/>
                <a:sym typeface="Consolas"/>
              </a:rPr>
              <a:t>(String s : strings) {</a:t>
            </a:r>
            <a:endParaRPr>
              <a:latin typeface="Consolas"/>
              <a:ea typeface="Consolas"/>
              <a:cs typeface="Consolas"/>
              <a:sym typeface="Consolas"/>
            </a:endParaRPr>
          </a:p>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      integers.add(Integer.</a:t>
            </a:r>
            <a:r>
              <a:rPr i="1">
                <a:latin typeface="Consolas"/>
                <a:ea typeface="Consolas"/>
                <a:cs typeface="Consolas"/>
                <a:sym typeface="Consolas"/>
              </a:rPr>
              <a:t>parseInt</a:t>
            </a:r>
            <a:r>
              <a:rPr>
                <a:latin typeface="Consolas"/>
                <a:ea typeface="Consolas"/>
                <a:cs typeface="Consolas"/>
                <a:sym typeface="Consolas"/>
              </a:rPr>
              <a:t>(s));</a:t>
            </a:r>
            <a:endParaRPr>
              <a:latin typeface="Consolas"/>
              <a:ea typeface="Consolas"/>
              <a:cs typeface="Consolas"/>
              <a:sym typeface="Consolas"/>
            </a:endParaRPr>
          </a:p>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   }</a:t>
            </a:r>
            <a:endParaRPr>
              <a:latin typeface="Consolas"/>
              <a:ea typeface="Consolas"/>
              <a:cs typeface="Consolas"/>
              <a:sym typeface="Consolas"/>
            </a:endParaRPr>
          </a:p>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   return </a:t>
            </a:r>
            <a:r>
              <a:rPr>
                <a:latin typeface="Consolas"/>
                <a:ea typeface="Consolas"/>
                <a:cs typeface="Consolas"/>
                <a:sym typeface="Consolas"/>
              </a:rPr>
              <a:t>integers;</a:t>
            </a:r>
            <a:endParaRPr>
              <a:latin typeface="Consolas"/>
              <a:ea typeface="Consolas"/>
              <a:cs typeface="Consolas"/>
              <a:sym typeface="Consolas"/>
            </a:endParaRPr>
          </a:p>
          <a:p>
            <a:pPr>
              <a:spcBef>
                <a:spcPts val="700"/>
              </a:spcBef>
              <a:defRPr b="1" sz="2000">
                <a:solidFill>
                  <a:schemeClr val="accent3">
                    <a:lumOff val="44000"/>
                  </a:schemeClr>
                </a:solidFill>
                <a:latin typeface="Arial"/>
                <a:ea typeface="Arial"/>
                <a:cs typeface="Arial"/>
                <a:sym typeface="Arial"/>
              </a:defRPr>
            </a:pPr>
            <a:r>
              <a:rPr>
                <a:latin typeface="Consolas"/>
                <a:ea typeface="Consolas"/>
                <a:cs typeface="Consolas"/>
                <a:sym typeface="Consolas"/>
              </a:rPr>
              <a:t>}</a:t>
            </a:r>
          </a:p>
        </p:txBody>
      </p:sp>
      <p:sp>
        <p:nvSpPr>
          <p:cNvPr id="804" name="Reduces the number of indentations"/>
          <p:cNvSpPr txBox="1"/>
          <p:nvPr/>
        </p:nvSpPr>
        <p:spPr>
          <a:xfrm>
            <a:off x="1120993" y="5942329"/>
            <a:ext cx="6902014"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192087" indent="-192087">
              <a:lnSpc>
                <a:spcPct val="104000"/>
              </a:lnSpc>
              <a:spcBef>
                <a:spcPts val="700"/>
              </a:spcBef>
              <a:buClr>
                <a:srgbClr val="7889FB"/>
              </a:buClr>
              <a:buSzPct val="100000"/>
              <a:buChar char="▪"/>
              <a:defRPr sz="3200"/>
            </a:lvl1pPr>
          </a:lstStyle>
          <a:p>
            <a:pPr/>
            <a:r>
              <a:t>Reduces the number of indentations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8" name="if (rowCount &gt; rowIdx) {…"/>
          <p:cNvSpPr/>
          <p:nvPr/>
        </p:nvSpPr>
        <p:spPr>
          <a:xfrm>
            <a:off x="228600" y="177800"/>
            <a:ext cx="8729663" cy="64922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r>
              <a:rPr b="1">
                <a:solidFill>
                  <a:schemeClr val="accent3">
                    <a:lumOff val="44000"/>
                  </a:schemeClr>
                </a:solidFill>
              </a:rPr>
              <a:t>if (rowCount &gt; rowIdx) { </a:t>
            </a:r>
            <a:endParaRPr b="1">
              <a:solidFill>
                <a:schemeClr val="accent3">
                  <a:lumOff val="44000"/>
                </a:schemeClr>
              </a:solidFill>
            </a:endParaRPr>
          </a:p>
          <a:p>
            <a:pPr lvl="1" marL="285750" indent="171450"/>
            <a:r>
              <a:rPr b="1">
                <a:solidFill>
                  <a:schemeClr val="accent3">
                    <a:lumOff val="44000"/>
                  </a:schemeClr>
                </a:solidFill>
              </a:rPr>
              <a:t>if(drc[rowIdx].Table.Columns.Contains("avalId")) { </a:t>
            </a:r>
            <a:endParaRPr b="1">
              <a:solidFill>
                <a:schemeClr val="accent3">
                  <a:lumOff val="44000"/>
                </a:schemeClr>
              </a:solidFill>
            </a:endParaRPr>
          </a:p>
          <a:p>
            <a:pPr lvl="1" marL="285750" indent="171450"/>
            <a:r>
              <a:rPr b="1">
                <a:solidFill>
                  <a:schemeClr val="accent3">
                    <a:lumOff val="44000"/>
                  </a:schemeClr>
                </a:solidFill>
              </a:rPr>
              <a:t>do { </a:t>
            </a:r>
            <a:endParaRPr b="1">
              <a:solidFill>
                <a:schemeClr val="accent3">
                  <a:lumOff val="44000"/>
                </a:schemeClr>
              </a:solidFill>
            </a:endParaRPr>
          </a:p>
          <a:p>
            <a:pPr lvl="2" marL="228600" indent="685800"/>
            <a:r>
              <a:rPr b="1">
                <a:solidFill>
                  <a:schemeClr val="accent3">
                    <a:lumOff val="44000"/>
                  </a:schemeClr>
                </a:solidFill>
              </a:rPr>
              <a:t>if (Attributes[attrVal.AttributeClassId] == null) { </a:t>
            </a:r>
            <a:endParaRPr b="1">
              <a:solidFill>
                <a:schemeClr val="accent3">
                  <a:lumOff val="44000"/>
                </a:schemeClr>
              </a:solidFill>
            </a:endParaRPr>
          </a:p>
          <a:p>
            <a:pPr lvl="2" marL="228600" indent="685800"/>
            <a:r>
              <a:rPr b="1">
                <a:solidFill>
                  <a:schemeClr val="accent3">
                    <a:lumOff val="44000"/>
                  </a:schemeClr>
                </a:solidFill>
              </a:rPr>
              <a:t>// do stuff </a:t>
            </a:r>
            <a:endParaRPr b="1">
              <a:solidFill>
                <a:schemeClr val="accent3">
                  <a:lumOff val="44000"/>
                </a:schemeClr>
              </a:solidFill>
            </a:endParaRPr>
          </a:p>
          <a:p>
            <a:pPr lvl="2" marL="228600" indent="685800"/>
            <a:r>
              <a:rPr b="1">
                <a:solidFill>
                  <a:schemeClr val="accent3">
                    <a:lumOff val="44000"/>
                  </a:schemeClr>
                </a:solidFill>
              </a:rPr>
              <a:t>} </a:t>
            </a:r>
            <a:endParaRPr b="1">
              <a:solidFill>
                <a:schemeClr val="accent3">
                  <a:lumOff val="44000"/>
                </a:schemeClr>
              </a:solidFill>
            </a:endParaRPr>
          </a:p>
          <a:p>
            <a:pPr lvl="2" marL="228600" indent="685800"/>
            <a:r>
              <a:rPr b="1">
                <a:solidFill>
                  <a:schemeClr val="accent3">
                    <a:lumOff val="44000"/>
                  </a:schemeClr>
                </a:solidFill>
              </a:rPr>
              <a:t>else { </a:t>
            </a:r>
            <a:endParaRPr b="1">
              <a:solidFill>
                <a:schemeClr val="accent3">
                  <a:lumOff val="44000"/>
                </a:schemeClr>
              </a:solidFill>
            </a:endParaRPr>
          </a:p>
          <a:p>
            <a:pPr lvl="3" marL="228600" indent="1143000"/>
            <a:r>
              <a:rPr b="1">
                <a:solidFill>
                  <a:schemeClr val="accent3">
                    <a:lumOff val="44000"/>
                  </a:schemeClr>
                </a:solidFill>
              </a:rPr>
              <a:t>if (!(Attributes[attrVal.AttributeClassId] is ArrayList)) {</a:t>
            </a:r>
            <a:endParaRPr b="1">
              <a:solidFill>
                <a:schemeClr val="accent3">
                  <a:lumOff val="44000"/>
                </a:schemeClr>
              </a:solidFill>
            </a:endParaRPr>
          </a:p>
          <a:p>
            <a:pPr lvl="3" marL="228600" indent="1143000"/>
            <a:r>
              <a:rPr b="1">
                <a:solidFill>
                  <a:schemeClr val="accent3">
                    <a:lumOff val="44000"/>
                  </a:schemeClr>
                </a:solidFill>
              </a:rPr>
              <a:t> // do stuff </a:t>
            </a:r>
            <a:endParaRPr b="1">
              <a:solidFill>
                <a:schemeClr val="accent3">
                  <a:lumOff val="44000"/>
                </a:schemeClr>
              </a:solidFill>
            </a:endParaRPr>
          </a:p>
          <a:p>
            <a:pPr lvl="2" marL="228600" indent="685800"/>
            <a:r>
              <a:rPr b="1">
                <a:solidFill>
                  <a:schemeClr val="accent3">
                    <a:lumOff val="44000"/>
                  </a:schemeClr>
                </a:solidFill>
              </a:rPr>
              <a:t>} </a:t>
            </a:r>
            <a:endParaRPr b="1">
              <a:solidFill>
                <a:schemeClr val="accent3">
                  <a:lumOff val="44000"/>
                </a:schemeClr>
              </a:solidFill>
            </a:endParaRPr>
          </a:p>
          <a:p>
            <a:pPr lvl="2" marL="228600" indent="685800"/>
            <a:r>
              <a:rPr b="1">
                <a:solidFill>
                  <a:schemeClr val="accent3">
                    <a:lumOff val="44000"/>
                  </a:schemeClr>
                </a:solidFill>
              </a:rPr>
              <a:t>else { </a:t>
            </a:r>
            <a:endParaRPr b="1">
              <a:solidFill>
                <a:schemeClr val="accent3">
                  <a:lumOff val="44000"/>
                </a:schemeClr>
              </a:solidFill>
            </a:endParaRPr>
          </a:p>
          <a:p>
            <a:pPr lvl="3" marL="228600" indent="1143000"/>
            <a:r>
              <a:rPr b="1">
                <a:solidFill>
                  <a:schemeClr val="accent3">
                    <a:lumOff val="44000"/>
                  </a:schemeClr>
                </a:solidFill>
              </a:rPr>
              <a:t>if (!isChecking) { </a:t>
            </a:r>
            <a:endParaRPr b="1">
              <a:solidFill>
                <a:schemeClr val="accent3">
                  <a:lumOff val="44000"/>
                </a:schemeClr>
              </a:solidFill>
            </a:endParaRPr>
          </a:p>
          <a:p>
            <a:pPr lvl="3" marL="228600" indent="1143000"/>
            <a:r>
              <a:rPr b="1">
                <a:solidFill>
                  <a:schemeClr val="accent3">
                    <a:lumOff val="44000"/>
                  </a:schemeClr>
                </a:solidFill>
              </a:rPr>
              <a:t>// do stuff </a:t>
            </a:r>
            <a:endParaRPr b="1">
              <a:solidFill>
                <a:schemeClr val="accent3">
                  <a:lumOff val="44000"/>
                </a:schemeClr>
              </a:solidFill>
            </a:endParaRPr>
          </a:p>
          <a:p>
            <a:pPr lvl="3" marL="228600" indent="1143000"/>
            <a:r>
              <a:rPr b="1">
                <a:solidFill>
                  <a:schemeClr val="accent3">
                    <a:lumOff val="44000"/>
                  </a:schemeClr>
                </a:solidFill>
              </a:rPr>
              <a:t>} else </a:t>
            </a:r>
            <a:endParaRPr b="1">
              <a:solidFill>
                <a:schemeClr val="accent3">
                  <a:lumOff val="44000"/>
                </a:schemeClr>
              </a:solidFill>
            </a:endParaRPr>
          </a:p>
          <a:p>
            <a:pPr lvl="3" marL="228600" indent="1143000"/>
            <a:r>
              <a:rPr b="1">
                <a:solidFill>
                  <a:schemeClr val="accent3">
                    <a:lumOff val="44000"/>
                  </a:schemeClr>
                </a:solidFill>
              </a:rPr>
              <a:t>{ </a:t>
            </a:r>
            <a:endParaRPr b="1">
              <a:solidFill>
                <a:schemeClr val="accent3">
                  <a:lumOff val="44000"/>
                </a:schemeClr>
              </a:solidFill>
            </a:endParaRPr>
          </a:p>
          <a:p>
            <a:pPr lvl="3" marL="228600" indent="1143000"/>
            <a:r>
              <a:rPr b="1">
                <a:solidFill>
                  <a:schemeClr val="accent3">
                    <a:lumOff val="44000"/>
                  </a:schemeClr>
                </a:solidFill>
              </a:rPr>
              <a:t>// do stuff </a:t>
            </a:r>
            <a:endParaRPr b="1">
              <a:solidFill>
                <a:schemeClr val="accent3">
                  <a:lumOff val="44000"/>
                </a:schemeClr>
              </a:solidFill>
            </a:endParaRPr>
          </a:p>
          <a:p>
            <a:pPr lvl="3" marL="228600" indent="1143000"/>
            <a:r>
              <a:rPr b="1">
                <a:solidFill>
                  <a:schemeClr val="accent3">
                    <a:lumOff val="44000"/>
                  </a:schemeClr>
                </a:solidFill>
              </a:rPr>
              <a:t>} } </a:t>
            </a:r>
            <a:endParaRPr b="1">
              <a:solidFill>
                <a:schemeClr val="accent3">
                  <a:lumOff val="44000"/>
                </a:schemeClr>
              </a:solidFill>
            </a:endParaRPr>
          </a:p>
          <a:p>
            <a:pPr lvl="3" marL="228600" indent="1143000"/>
            <a:r>
              <a:rPr b="1">
                <a:solidFill>
                  <a:schemeClr val="accent3">
                    <a:lumOff val="44000"/>
                  </a:schemeClr>
                </a:solidFill>
              </a:rPr>
              <a:t>} </a:t>
            </a:r>
            <a:endParaRPr b="1">
              <a:solidFill>
                <a:schemeClr val="accent3">
                  <a:lumOff val="44000"/>
                </a:schemeClr>
              </a:solidFill>
            </a:endParaRPr>
          </a:p>
          <a:p>
            <a:pPr lvl="2" marL="228600" indent="685800"/>
            <a:r>
              <a:rPr b="1">
                <a:solidFill>
                  <a:schemeClr val="accent3">
                    <a:lumOff val="44000"/>
                  </a:schemeClr>
                </a:solidFill>
              </a:rPr>
              <a:t>rowIdx++; </a:t>
            </a:r>
            <a:endParaRPr b="1">
              <a:solidFill>
                <a:schemeClr val="accent3">
                  <a:lumOff val="44000"/>
                </a:schemeClr>
              </a:solidFill>
            </a:endParaRPr>
          </a:p>
          <a:p>
            <a:pPr lvl="1" marL="285750" indent="171450"/>
            <a:r>
              <a:rPr b="1">
                <a:solidFill>
                  <a:schemeClr val="accent3">
                    <a:lumOff val="44000"/>
                  </a:schemeClr>
                </a:solidFill>
              </a:rPr>
              <a:t>} while(rowIdx &lt; rowCount &amp;&amp; GetIdAsInt32(drc[rowIdx]) == Id); </a:t>
            </a:r>
            <a:endParaRPr b="1">
              <a:solidFill>
                <a:schemeClr val="accent3">
                  <a:lumOff val="44000"/>
                </a:schemeClr>
              </a:solidFill>
            </a:endParaRPr>
          </a:p>
          <a:p>
            <a:pPr/>
            <a:r>
              <a:rPr b="1">
                <a:solidFill>
                  <a:schemeClr val="accent3">
                    <a:lumOff val="44000"/>
                  </a:schemeClr>
                </a:solidFill>
              </a:rPr>
              <a:t>} </a:t>
            </a:r>
            <a:endParaRPr b="1">
              <a:solidFill>
                <a:schemeClr val="accent3">
                  <a:lumOff val="44000"/>
                </a:schemeClr>
              </a:solidFill>
            </a:endParaRPr>
          </a:p>
          <a:p>
            <a:pPr/>
            <a:r>
              <a:rPr b="1">
                <a:solidFill>
                  <a:schemeClr val="accent3">
                    <a:lumOff val="44000"/>
                  </a:schemeClr>
                </a:solidFill>
              </a:rPr>
              <a:t>else rowIdx++; </a:t>
            </a:r>
            <a:endParaRPr b="1">
              <a:solidFill>
                <a:schemeClr val="accent3">
                  <a:lumOff val="44000"/>
                </a:schemeClr>
              </a:solidFill>
            </a:endParaRPr>
          </a:p>
          <a:p>
            <a:pPr/>
            <a:r>
              <a:rPr b="1">
                <a:solidFill>
                  <a:schemeClr val="accent3">
                    <a:lumOff val="44000"/>
                  </a:schemeClr>
                </a:solidFill>
              </a:rPr>
              <a:t>} </a:t>
            </a:r>
            <a:endParaRPr b="1">
              <a:solidFill>
                <a:schemeClr val="accent3">
                  <a:lumOff val="44000"/>
                </a:schemeClr>
              </a:solidFill>
            </a:endParaRPr>
          </a:p>
          <a:p>
            <a:pPr/>
            <a:r>
              <a:rPr b="1">
                <a:solidFill>
                  <a:schemeClr val="accent3">
                    <a:lumOff val="44000"/>
                  </a:schemeClr>
                </a:solidFill>
              </a:rPr>
              <a:t>return rowIdx;</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0" name="Cyclometic Complexity"/>
          <p:cNvSpPr txBox="1"/>
          <p:nvPr>
            <p:ph type="title" idx="4294967295"/>
          </p:nvPr>
        </p:nvSpPr>
        <p:spPr>
          <a:xfrm>
            <a:off x="457200" y="-1"/>
            <a:ext cx="8229600" cy="1143002"/>
          </a:xfrm>
          <a:prstGeom prst="rect">
            <a:avLst/>
          </a:prstGeom>
        </p:spPr>
        <p:txBody>
          <a:bodyPr>
            <a:normAutofit fontScale="100000" lnSpcReduction="0"/>
          </a:bodyPr>
          <a:lstStyle/>
          <a:p>
            <a:pPr/>
            <a:r>
              <a:t>Cyclometic Complexity</a:t>
            </a:r>
          </a:p>
        </p:txBody>
      </p:sp>
      <p:sp>
        <p:nvSpPr>
          <p:cNvPr id="811" name="public void ProcessPages()…"/>
          <p:cNvSpPr/>
          <p:nvPr/>
        </p:nvSpPr>
        <p:spPr>
          <a:xfrm>
            <a:off x="304800" y="1981200"/>
            <a:ext cx="8610600" cy="405384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2200"/>
            </a:pPr>
            <a:endParaRPr b="1">
              <a:solidFill>
                <a:schemeClr val="accent3">
                  <a:lumOff val="44000"/>
                </a:schemeClr>
              </a:solidFill>
            </a:endParaRPr>
          </a:p>
          <a:p>
            <a:pPr>
              <a:defRPr sz="2200"/>
            </a:pPr>
            <a:r>
              <a:rPr b="1">
                <a:solidFill>
                  <a:schemeClr val="accent3">
                    <a:lumOff val="44000"/>
                  </a:schemeClr>
                </a:solidFill>
              </a:rPr>
              <a:t>public void ProcessPages()</a:t>
            </a:r>
            <a:endParaRPr b="1">
              <a:solidFill>
                <a:schemeClr val="accent3">
                  <a:lumOff val="44000"/>
                </a:schemeClr>
              </a:solidFill>
            </a:endParaRPr>
          </a:p>
          <a:p>
            <a:pPr>
              <a:defRPr sz="2200"/>
            </a:pPr>
            <a:r>
              <a:rPr b="1">
                <a:solidFill>
                  <a:schemeClr val="accent3">
                    <a:lumOff val="44000"/>
                  </a:schemeClr>
                </a:solidFill>
              </a:rPr>
              <a:t>{</a:t>
            </a:r>
            <a:endParaRPr b="1">
              <a:solidFill>
                <a:schemeClr val="accent3">
                  <a:lumOff val="44000"/>
                </a:schemeClr>
              </a:solidFill>
            </a:endParaRPr>
          </a:p>
          <a:p>
            <a:pPr>
              <a:defRPr sz="2200"/>
            </a:pPr>
            <a:r>
              <a:rPr b="1">
                <a:solidFill>
                  <a:schemeClr val="accent3">
                    <a:lumOff val="44000"/>
                  </a:schemeClr>
                </a:solidFill>
              </a:rPr>
              <a:t> while(nextPage !=true)</a:t>
            </a:r>
            <a:endParaRPr b="1">
              <a:solidFill>
                <a:schemeClr val="accent3">
                  <a:lumOff val="44000"/>
                </a:schemeClr>
              </a:solidFill>
            </a:endParaRPr>
          </a:p>
          <a:p>
            <a:pPr>
              <a:defRPr sz="2200"/>
            </a:pPr>
            <a:r>
              <a:rPr b="1">
                <a:solidFill>
                  <a:schemeClr val="accent3">
                    <a:lumOff val="44000"/>
                  </a:schemeClr>
                </a:solidFill>
              </a:rPr>
              <a:t> {</a:t>
            </a:r>
            <a:endParaRPr b="1">
              <a:solidFill>
                <a:schemeClr val="accent3">
                  <a:lumOff val="44000"/>
                </a:schemeClr>
              </a:solidFill>
            </a:endParaRPr>
          </a:p>
          <a:p>
            <a:pPr>
              <a:defRPr sz="2200"/>
            </a:pPr>
            <a:r>
              <a:rPr b="1">
                <a:solidFill>
                  <a:schemeClr val="accent3">
                    <a:lumOff val="44000"/>
                  </a:schemeClr>
                </a:solidFill>
              </a:rPr>
              <a:t>  if((lineCount&lt;=linesPerPage) &amp;&amp; (status != Status.Cancelled) &amp;&amp; (morePages == true))</a:t>
            </a:r>
            <a:endParaRPr b="1">
              <a:solidFill>
                <a:schemeClr val="accent3">
                  <a:lumOff val="44000"/>
                </a:schemeClr>
              </a:solidFill>
            </a:endParaRPr>
          </a:p>
          <a:p>
            <a:pPr>
              <a:defRPr sz="2200"/>
            </a:pPr>
            <a:r>
              <a:rPr b="1">
                <a:solidFill>
                  <a:schemeClr val="accent3">
                    <a:lumOff val="44000"/>
                  </a:schemeClr>
                </a:solidFill>
              </a:rPr>
              <a:t>  {</a:t>
            </a:r>
            <a:endParaRPr b="1">
              <a:solidFill>
                <a:schemeClr val="accent3">
                  <a:lumOff val="44000"/>
                </a:schemeClr>
              </a:solidFill>
            </a:endParaRPr>
          </a:p>
          <a:p>
            <a:pPr>
              <a:defRPr sz="2200"/>
            </a:pPr>
            <a:r>
              <a:rPr b="1">
                <a:solidFill>
                  <a:schemeClr val="accent3">
                    <a:lumOff val="44000"/>
                  </a:schemeClr>
                </a:solidFill>
              </a:rPr>
              <a:t>   //....</a:t>
            </a:r>
            <a:endParaRPr b="1">
              <a:solidFill>
                <a:schemeClr val="accent3">
                  <a:lumOff val="44000"/>
                </a:schemeClr>
              </a:solidFill>
            </a:endParaRPr>
          </a:p>
          <a:p>
            <a:pPr>
              <a:defRPr sz="2200"/>
            </a:pPr>
            <a:r>
              <a:rPr b="1">
                <a:solidFill>
                  <a:schemeClr val="accent3">
                    <a:lumOff val="44000"/>
                  </a:schemeClr>
                </a:solidFill>
              </a:rPr>
              <a:t>  }</a:t>
            </a:r>
            <a:endParaRPr b="1">
              <a:solidFill>
                <a:schemeClr val="accent3">
                  <a:lumOff val="44000"/>
                </a:schemeClr>
              </a:solidFill>
            </a:endParaRPr>
          </a:p>
          <a:p>
            <a:pPr>
              <a:defRPr sz="2200"/>
            </a:pPr>
            <a:r>
              <a:rPr b="1">
                <a:solidFill>
                  <a:schemeClr val="accent3">
                    <a:lumOff val="44000"/>
                  </a:schemeClr>
                </a:solidFill>
              </a:rPr>
              <a:t> }</a:t>
            </a:r>
            <a:endParaRPr b="1">
              <a:solidFill>
                <a:schemeClr val="accent3">
                  <a:lumOff val="44000"/>
                </a:schemeClr>
              </a:solidFill>
            </a:endParaRPr>
          </a:p>
          <a:p>
            <a:pPr>
              <a:defRPr sz="2200"/>
            </a:pPr>
            <a:r>
              <a:rPr b="1">
                <a:solidFill>
                  <a:schemeClr val="accent3">
                    <a:lumOff val="44000"/>
                  </a:schemeClr>
                </a:solidFill>
              </a:rP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